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4" r:id="rId4"/>
  </p:sldMasterIdLst>
  <p:notesMasterIdLst>
    <p:notesMasterId r:id="rId16"/>
  </p:notesMasterIdLst>
  <p:sldIdLst>
    <p:sldId id="426" r:id="rId5"/>
    <p:sldId id="425" r:id="rId6"/>
    <p:sldId id="488" r:id="rId7"/>
    <p:sldId id="486" r:id="rId8"/>
    <p:sldId id="485" r:id="rId9"/>
    <p:sldId id="480" r:id="rId10"/>
    <p:sldId id="487" r:id="rId11"/>
    <p:sldId id="482" r:id="rId12"/>
    <p:sldId id="483" r:id="rId13"/>
    <p:sldId id="484" r:id="rId14"/>
    <p:sldId id="310" r:id="rId15"/>
  </p:sldIdLst>
  <p:sldSz cx="9144000" cy="5143500" type="screen16x9"/>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1A9B"/>
    <a:srgbClr val="13A538"/>
    <a:srgbClr val="047835"/>
    <a:srgbClr val="141832"/>
    <a:srgbClr val="D8117D"/>
    <a:srgbClr val="FFD517"/>
    <a:srgbClr val="246BBC"/>
    <a:srgbClr val="3490F5"/>
    <a:srgbClr val="F76600"/>
    <a:srgbClr val="7F85A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413"/>
    <p:restoredTop sz="90765" autoAdjust="0"/>
  </p:normalViewPr>
  <p:slideViewPr>
    <p:cSldViewPr snapToGrid="0" snapToObjects="1">
      <p:cViewPr varScale="1">
        <p:scale>
          <a:sx n="230" d="100"/>
          <a:sy n="230" d="100"/>
        </p:scale>
        <p:origin x="480" y="35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4871" cy="501015"/>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1699" y="0"/>
            <a:ext cx="2984871" cy="501015"/>
          </a:xfrm>
          <a:prstGeom prst="rect">
            <a:avLst/>
          </a:prstGeom>
        </p:spPr>
        <p:txBody>
          <a:bodyPr vert="horz" lIns="96597" tIns="48299" rIns="96597" bIns="48299" rtlCol="0"/>
          <a:lstStyle>
            <a:lvl1pPr algn="r">
              <a:defRPr sz="1300"/>
            </a:lvl1pPr>
          </a:lstStyle>
          <a:p>
            <a:fld id="{67F729A9-CA3D-4F43-A12D-9386E8298135}" type="datetimeFigureOut">
              <a:rPr lang="en-US" smtClean="0"/>
              <a:t>10/6/26</a:t>
            </a:fld>
            <a:endParaRPr lang="en-US"/>
          </a:p>
        </p:txBody>
      </p:sp>
      <p:sp>
        <p:nvSpPr>
          <p:cNvPr id="4" name="Slide Image Placeholder 3"/>
          <p:cNvSpPr>
            <a:spLocks noGrp="1" noRot="1" noChangeAspect="1"/>
          </p:cNvSpPr>
          <p:nvPr>
            <p:ph type="sldImg" idx="2"/>
          </p:nvPr>
        </p:nvSpPr>
        <p:spPr>
          <a:xfrm>
            <a:off x="104775" y="750888"/>
            <a:ext cx="6678613" cy="3757612"/>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597" tIns="48299" rIns="96597" bIns="48299"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1" y="9517546"/>
            <a:ext cx="2984871" cy="501015"/>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1699" y="9517546"/>
            <a:ext cx="2984871" cy="501015"/>
          </a:xfrm>
          <a:prstGeom prst="rect">
            <a:avLst/>
          </a:prstGeom>
        </p:spPr>
        <p:txBody>
          <a:bodyPr vert="horz" lIns="96597" tIns="48299" rIns="96597" bIns="48299" rtlCol="0" anchor="b"/>
          <a:lstStyle>
            <a:lvl1pPr algn="r">
              <a:defRPr sz="1300"/>
            </a:lvl1pPr>
          </a:lstStyle>
          <a:p>
            <a:fld id="{BA2498BF-5785-2740-AC97-EEF200DA1B7C}" type="slidenum">
              <a:rPr lang="en-US" smtClean="0"/>
              <a:t>‹#›</a:t>
            </a:fld>
            <a:endParaRPr lang="en-US"/>
          </a:p>
        </p:txBody>
      </p:sp>
    </p:spTree>
    <p:extLst>
      <p:ext uri="{BB962C8B-B14F-4D97-AF65-F5344CB8AC3E}">
        <p14:creationId xmlns:p14="http://schemas.microsoft.com/office/powerpoint/2010/main" val="18714121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2498BF-5785-2740-AC97-EEF200DA1B7C}" type="slidenum">
              <a:rPr lang="en-US" smtClean="0"/>
              <a:t>1</a:t>
            </a:fld>
            <a:endParaRPr lang="en-US"/>
          </a:p>
        </p:txBody>
      </p:sp>
    </p:spTree>
    <p:extLst>
      <p:ext uri="{BB962C8B-B14F-4D97-AF65-F5344CB8AC3E}">
        <p14:creationId xmlns:p14="http://schemas.microsoft.com/office/powerpoint/2010/main" val="3887528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will help you learn all about the unique selling points of the </a:t>
            </a:r>
            <a:r>
              <a:rPr lang="en-US" dirty="0" err="1"/>
              <a:t>Bossklein</a:t>
            </a:r>
            <a:r>
              <a:rPr lang="en-US" dirty="0"/>
              <a:t> Complete Hygiene solutions range of infection control products and why you should choose </a:t>
            </a:r>
            <a:r>
              <a:rPr lang="en-US" dirty="0" err="1"/>
              <a:t>Bossklein</a:t>
            </a:r>
            <a:r>
              <a:rPr lang="en-US" dirty="0"/>
              <a:t> as your clinical infection control partner.</a:t>
            </a:r>
          </a:p>
        </p:txBody>
      </p:sp>
      <p:sp>
        <p:nvSpPr>
          <p:cNvPr id="4" name="Slide Number Placeholder 3"/>
          <p:cNvSpPr>
            <a:spLocks noGrp="1"/>
          </p:cNvSpPr>
          <p:nvPr>
            <p:ph type="sldNum" sz="quarter" idx="5"/>
          </p:nvPr>
        </p:nvSpPr>
        <p:spPr/>
        <p:txBody>
          <a:bodyPr/>
          <a:lstStyle/>
          <a:p>
            <a:fld id="{BA2498BF-5785-2740-AC97-EEF200DA1B7C}" type="slidenum">
              <a:rPr lang="en-US" smtClean="0"/>
              <a:t>2</a:t>
            </a:fld>
            <a:endParaRPr lang="en-US"/>
          </a:p>
        </p:txBody>
      </p:sp>
    </p:spTree>
    <p:extLst>
      <p:ext uri="{BB962C8B-B14F-4D97-AF65-F5344CB8AC3E}">
        <p14:creationId xmlns:p14="http://schemas.microsoft.com/office/powerpoint/2010/main" val="139407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to understand the basics first and exactly what the </a:t>
            </a:r>
            <a:r>
              <a:rPr lang="en-US" dirty="0" err="1"/>
              <a:t>Bossklein</a:t>
            </a:r>
            <a:r>
              <a:rPr lang="en-US" dirty="0"/>
              <a:t> range is</a:t>
            </a:r>
          </a:p>
        </p:txBody>
      </p:sp>
      <p:sp>
        <p:nvSpPr>
          <p:cNvPr id="4" name="Slide Number Placeholder 3"/>
          <p:cNvSpPr>
            <a:spLocks noGrp="1"/>
          </p:cNvSpPr>
          <p:nvPr>
            <p:ph type="sldNum" sz="quarter" idx="5"/>
          </p:nvPr>
        </p:nvSpPr>
        <p:spPr/>
        <p:txBody>
          <a:bodyPr/>
          <a:lstStyle/>
          <a:p>
            <a:fld id="{BA2498BF-5785-2740-AC97-EEF200DA1B7C}" type="slidenum">
              <a:rPr lang="en-US" smtClean="0"/>
              <a:t>3</a:t>
            </a:fld>
            <a:endParaRPr lang="en-US"/>
          </a:p>
        </p:txBody>
      </p:sp>
    </p:spTree>
    <p:extLst>
      <p:ext uri="{BB962C8B-B14F-4D97-AF65-F5344CB8AC3E}">
        <p14:creationId xmlns:p14="http://schemas.microsoft.com/office/powerpoint/2010/main" val="3270558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DE28E-DC09-50C2-FF05-D8A9CCC80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62BF11-F81A-09C4-E7D0-0FF72DFB2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CE470-4FFF-2FD6-230F-BA8489A5B99B}"/>
              </a:ext>
            </a:extLst>
          </p:cNvPr>
          <p:cNvSpPr>
            <a:spLocks noGrp="1"/>
          </p:cNvSpPr>
          <p:nvPr>
            <p:ph type="body" idx="1"/>
          </p:nvPr>
        </p:nvSpPr>
        <p:spPr/>
        <p:txBody>
          <a:bodyPr/>
          <a:lstStyle/>
          <a:p>
            <a:r>
              <a:rPr lang="en-GB" dirty="0" err="1">
                <a:solidFill>
                  <a:srgbClr val="141832"/>
                </a:solidFill>
              </a:rPr>
              <a:t>Bossklein</a:t>
            </a:r>
            <a:r>
              <a:rPr lang="en-GB" dirty="0">
                <a:solidFill>
                  <a:srgbClr val="141832"/>
                </a:solidFill>
              </a:rPr>
              <a:t> is a complete range of infection control products that is primarily aimed at Dental and Healthcare professionals. Products include advanced disinfection and cleaning solutions targeted at tools and equipment regularly used in clinical environments and wet wipes designed to decontaminate larger surfaces. </a:t>
            </a:r>
          </a:p>
          <a:p>
            <a:endParaRPr lang="en-GB" dirty="0">
              <a:solidFill>
                <a:srgbClr val="141832"/>
              </a:solidFill>
            </a:endParaRPr>
          </a:p>
          <a:p>
            <a:r>
              <a:rPr lang="en-GB" dirty="0">
                <a:solidFill>
                  <a:srgbClr val="141832"/>
                </a:solidFill>
              </a:rPr>
              <a:t>All </a:t>
            </a:r>
            <a:r>
              <a:rPr lang="en-GB" dirty="0" err="1">
                <a:solidFill>
                  <a:srgbClr val="141832"/>
                </a:solidFill>
              </a:rPr>
              <a:t>Bossklein</a:t>
            </a:r>
            <a:r>
              <a:rPr lang="en-GB" dirty="0">
                <a:solidFill>
                  <a:srgbClr val="141832"/>
                </a:solidFill>
              </a:rPr>
              <a:t> products have been specifically designed to lower the risk of cross infection, reduce downtime and protect equipment that is used within professional clinical environments</a:t>
            </a:r>
            <a:endParaRPr lang="en-US" dirty="0">
              <a:solidFill>
                <a:srgbClr val="141832"/>
              </a:solidFill>
            </a:endParaRPr>
          </a:p>
          <a:p>
            <a:endParaRPr lang="en-US" dirty="0"/>
          </a:p>
        </p:txBody>
      </p:sp>
      <p:sp>
        <p:nvSpPr>
          <p:cNvPr id="4" name="Slide Number Placeholder 3">
            <a:extLst>
              <a:ext uri="{FF2B5EF4-FFF2-40B4-BE49-F238E27FC236}">
                <a16:creationId xmlns:a16="http://schemas.microsoft.com/office/drawing/2014/main" id="{2F6EFA18-800D-FB34-8B42-7E5FA56D6394}"/>
              </a:ext>
            </a:extLst>
          </p:cNvPr>
          <p:cNvSpPr>
            <a:spLocks noGrp="1"/>
          </p:cNvSpPr>
          <p:nvPr>
            <p:ph type="sldNum" sz="quarter" idx="5"/>
          </p:nvPr>
        </p:nvSpPr>
        <p:spPr/>
        <p:txBody>
          <a:bodyPr/>
          <a:lstStyle/>
          <a:p>
            <a:fld id="{BA2498BF-5785-2740-AC97-EEF200DA1B7C}" type="slidenum">
              <a:rPr lang="en-US" smtClean="0"/>
              <a:t>4</a:t>
            </a:fld>
            <a:endParaRPr lang="en-US"/>
          </a:p>
        </p:txBody>
      </p:sp>
    </p:spTree>
    <p:extLst>
      <p:ext uri="{BB962C8B-B14F-4D97-AF65-F5344CB8AC3E}">
        <p14:creationId xmlns:p14="http://schemas.microsoft.com/office/powerpoint/2010/main" val="1542359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Exactly what makes </a:t>
            </a:r>
            <a:r>
              <a:rPr lang="en-US" dirty="0" err="1"/>
              <a:t>Bossklein</a:t>
            </a:r>
            <a:r>
              <a:rPr lang="en-US" dirty="0"/>
              <a:t> unique when compared to other disinfection and cleaning brands?</a:t>
            </a:r>
          </a:p>
        </p:txBody>
      </p:sp>
      <p:sp>
        <p:nvSpPr>
          <p:cNvPr id="4" name="Slide Number Placeholder 3"/>
          <p:cNvSpPr>
            <a:spLocks noGrp="1"/>
          </p:cNvSpPr>
          <p:nvPr>
            <p:ph type="sldNum" sz="quarter" idx="5"/>
          </p:nvPr>
        </p:nvSpPr>
        <p:spPr/>
        <p:txBody>
          <a:bodyPr/>
          <a:lstStyle/>
          <a:p>
            <a:fld id="{BA2498BF-5785-2740-AC97-EEF200DA1B7C}" type="slidenum">
              <a:rPr lang="en-US" smtClean="0"/>
              <a:t>5</a:t>
            </a:fld>
            <a:endParaRPr lang="en-US"/>
          </a:p>
        </p:txBody>
      </p:sp>
    </p:spTree>
    <p:extLst>
      <p:ext uri="{BB962C8B-B14F-4D97-AF65-F5344CB8AC3E}">
        <p14:creationId xmlns:p14="http://schemas.microsoft.com/office/powerpoint/2010/main" val="1676071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Bossklein</a:t>
            </a:r>
            <a:r>
              <a:rPr lang="en-US" dirty="0"/>
              <a:t> products have been carefully designed to meet the specific needs of busy healthcare professionals. Products are designed to work quickly and efficiently by removing debris and targeting micro organisms that are commonly found within high risk settings.</a:t>
            </a:r>
          </a:p>
          <a:p>
            <a:endParaRPr lang="en-US" dirty="0"/>
          </a:p>
          <a:p>
            <a:r>
              <a:rPr lang="en-US" dirty="0"/>
              <a:t>Our products are tested for compatibility with specific equipment and materials found inside different areas inside the dental clinic. They have been purpose built for the demands of modern healthcare environments.</a:t>
            </a:r>
          </a:p>
          <a:p>
            <a:endParaRPr lang="en-US" dirty="0"/>
          </a:p>
          <a:p>
            <a:r>
              <a:rPr lang="en-US" dirty="0"/>
              <a:t>By reducing contact times we can help speed up the workflow of a clinic and increase the amount of time spent with patients. By targeting specific micro organisms commonly found in clinical environments we can improve the safety for both patients and staff.</a:t>
            </a:r>
          </a:p>
          <a:p>
            <a:endParaRPr lang="en-US" dirty="0"/>
          </a:p>
          <a:p>
            <a:endParaRPr lang="en-US" dirty="0"/>
          </a:p>
        </p:txBody>
      </p:sp>
      <p:sp>
        <p:nvSpPr>
          <p:cNvPr id="4" name="Slide Number Placeholder 3"/>
          <p:cNvSpPr>
            <a:spLocks noGrp="1"/>
          </p:cNvSpPr>
          <p:nvPr>
            <p:ph type="sldNum" sz="quarter" idx="5"/>
          </p:nvPr>
        </p:nvSpPr>
        <p:spPr/>
        <p:txBody>
          <a:bodyPr/>
          <a:lstStyle/>
          <a:p>
            <a:fld id="{BA2498BF-5785-2740-AC97-EEF200DA1B7C}" type="slidenum">
              <a:rPr lang="en-US" smtClean="0"/>
              <a:t>6</a:t>
            </a:fld>
            <a:endParaRPr lang="en-US"/>
          </a:p>
        </p:txBody>
      </p:sp>
    </p:spTree>
    <p:extLst>
      <p:ext uri="{BB962C8B-B14F-4D97-AF65-F5344CB8AC3E}">
        <p14:creationId xmlns:p14="http://schemas.microsoft.com/office/powerpoint/2010/main" val="2777024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Every </a:t>
            </a:r>
            <a:r>
              <a:rPr lang="en-GB" dirty="0" err="1"/>
              <a:t>Bossklein</a:t>
            </a:r>
            <a:r>
              <a:rPr lang="en-GB" dirty="0"/>
              <a:t> product is tested to the highest European EN standards for ultimate confidence and peace of mind. Our products are registered medical devices ranging from Class 1 up to Class 2B.</a:t>
            </a:r>
          </a:p>
          <a:p>
            <a:endParaRPr lang="en-GB" dirty="0"/>
          </a:p>
          <a:p>
            <a:r>
              <a:rPr lang="en-GB" dirty="0"/>
              <a:t>Products undergo extensive testing against a range of different micro-organisms that are commonly found within healthcare settings.... including Bacteria, Yeast, Viruses, Spores and Mycobacteria.</a:t>
            </a:r>
          </a:p>
          <a:p>
            <a:endParaRPr lang="en-GB" dirty="0"/>
          </a:p>
          <a:p>
            <a:r>
              <a:rPr lang="en-GB" dirty="0"/>
              <a:t>Micro-biological testing is exclusively undertaken with ISO 17025 accredited laboratories. Full documented test evidence is available for complete regulatory compliance and total peace of mind.</a:t>
            </a:r>
          </a:p>
          <a:p>
            <a:endParaRPr lang="en-GB" dirty="0"/>
          </a:p>
          <a:p>
            <a:r>
              <a:rPr lang="en-GB" dirty="0"/>
              <a:t>Comprehensive microbiological testing to the latest standards ensures the risk of cross infection is minimized. Inspiring full confidence and reassurance for clinical teams and patients, each time they visit the clinic.</a:t>
            </a:r>
          </a:p>
        </p:txBody>
      </p:sp>
      <p:sp>
        <p:nvSpPr>
          <p:cNvPr id="4" name="Slide Number Placeholder 3"/>
          <p:cNvSpPr>
            <a:spLocks noGrp="1"/>
          </p:cNvSpPr>
          <p:nvPr>
            <p:ph type="sldNum" sz="quarter" idx="5"/>
          </p:nvPr>
        </p:nvSpPr>
        <p:spPr/>
        <p:txBody>
          <a:bodyPr/>
          <a:lstStyle/>
          <a:p>
            <a:fld id="{BA2498BF-5785-2740-AC97-EEF200DA1B7C}" type="slidenum">
              <a:rPr lang="en-US" smtClean="0"/>
              <a:t>7</a:t>
            </a:fld>
            <a:endParaRPr lang="en-US"/>
          </a:p>
        </p:txBody>
      </p:sp>
    </p:spTree>
    <p:extLst>
      <p:ext uri="{BB962C8B-B14F-4D97-AF65-F5344CB8AC3E}">
        <p14:creationId xmlns:p14="http://schemas.microsoft.com/office/powerpoint/2010/main" val="4275047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Bossklein</a:t>
            </a:r>
            <a:r>
              <a:rPr lang="en-GB" dirty="0"/>
              <a:t> products are manufactured in the UK. The vast majority of components are sourced within the United Kingdom and, where ever possible, using local suppliers. This reduces their environmental impact and improves delivery times.</a:t>
            </a:r>
          </a:p>
          <a:p>
            <a:endParaRPr lang="en-GB" dirty="0"/>
          </a:p>
          <a:p>
            <a:r>
              <a:rPr lang="en-GB" dirty="0"/>
              <a:t>By building relationships with companies we trust and restricting our supply chain to partners with established reputations for both high quality components and top class service, we can deliver consistent high quality products to the exacting specifications demanded for medical devices.</a:t>
            </a:r>
          </a:p>
          <a:p>
            <a:endParaRPr lang="en-GB" dirty="0"/>
          </a:p>
          <a:p>
            <a:r>
              <a:rPr lang="en-GB" dirty="0"/>
              <a:t>Working with suppliers geographically closer to our manufacturing facility in the UK enables a quicker response to customer needs and ultimately leads to a shorter delivery time for finished goods.</a:t>
            </a:r>
          </a:p>
          <a:p>
            <a:endParaRPr lang="en-GB" dirty="0"/>
          </a:p>
          <a:p>
            <a:r>
              <a:rPr lang="en-GB" dirty="0"/>
              <a:t>All of these elements provide </a:t>
            </a:r>
            <a:r>
              <a:rPr lang="en-GB" dirty="0" err="1"/>
              <a:t>Bossklein</a:t>
            </a:r>
            <a:r>
              <a:rPr lang="en-GB" dirty="0"/>
              <a:t> with complete control over the entire manufacturing process. From raw materials, through to packaging and right up to the finished product.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141832"/>
                </a:solidFill>
              </a:rPr>
              <a:t> </a:t>
            </a:r>
          </a:p>
          <a:p>
            <a:endParaRPr lang="en-US" dirty="0"/>
          </a:p>
        </p:txBody>
      </p:sp>
      <p:sp>
        <p:nvSpPr>
          <p:cNvPr id="4" name="Slide Number Placeholder 3"/>
          <p:cNvSpPr>
            <a:spLocks noGrp="1"/>
          </p:cNvSpPr>
          <p:nvPr>
            <p:ph type="sldNum" sz="quarter" idx="5"/>
          </p:nvPr>
        </p:nvSpPr>
        <p:spPr/>
        <p:txBody>
          <a:bodyPr/>
          <a:lstStyle/>
          <a:p>
            <a:fld id="{BA2498BF-5785-2740-AC97-EEF200DA1B7C}" type="slidenum">
              <a:rPr lang="en-US" smtClean="0"/>
              <a:t>8</a:t>
            </a:fld>
            <a:endParaRPr lang="en-US"/>
          </a:p>
        </p:txBody>
      </p:sp>
    </p:spTree>
    <p:extLst>
      <p:ext uri="{BB962C8B-B14F-4D97-AF65-F5344CB8AC3E}">
        <p14:creationId xmlns:p14="http://schemas.microsoft.com/office/powerpoint/2010/main" val="2473712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Speed and efficiency is vital for healthcare facilities. All </a:t>
            </a:r>
            <a:r>
              <a:rPr lang="en-GB" dirty="0" err="1"/>
              <a:t>Bossklein</a:t>
            </a:r>
            <a:r>
              <a:rPr lang="en-GB" dirty="0"/>
              <a:t> product formulations have been designed to include modern active ingredients that get to work quicker than their predecessors.</a:t>
            </a:r>
          </a:p>
          <a:p>
            <a:endParaRPr lang="en-GB" dirty="0"/>
          </a:p>
          <a:p>
            <a:r>
              <a:rPr lang="en-GB" dirty="0"/>
              <a:t>Achieving wide spectrum efficacy with short contact times is difficult but vital inside a modern dental or healthcare setting. For example, our V-WIPE range of wet wipes is proven to be fully effective against a wide spectrum of micro organisms in only 60 seconds. This makes them the ideal wipe to use between patients ... where speed is key.</a:t>
            </a:r>
          </a:p>
          <a:p>
            <a:endParaRPr lang="en-GB" dirty="0"/>
          </a:p>
          <a:p>
            <a:r>
              <a:rPr lang="en-GB" dirty="0"/>
              <a:t>By speeding up processes and reducing downtime, </a:t>
            </a:r>
            <a:r>
              <a:rPr lang="en-GB" dirty="0" err="1"/>
              <a:t>Bossklein</a:t>
            </a:r>
            <a:r>
              <a:rPr lang="en-GB" dirty="0"/>
              <a:t> can help clinics operate more efficiently.</a:t>
            </a:r>
          </a:p>
          <a:p>
            <a:endParaRPr lang="en-GB" dirty="0"/>
          </a:p>
          <a:p>
            <a:r>
              <a:rPr lang="en-GB" dirty="0"/>
              <a:t>This allows dental teams to spend more time with patients and ultimately increases the overall number of patients that can be seen per day, per week and per month.</a:t>
            </a:r>
          </a:p>
          <a:p>
            <a:endParaRPr lang="en-US" dirty="0"/>
          </a:p>
        </p:txBody>
      </p:sp>
      <p:sp>
        <p:nvSpPr>
          <p:cNvPr id="4" name="Slide Number Placeholder 3"/>
          <p:cNvSpPr>
            <a:spLocks noGrp="1"/>
          </p:cNvSpPr>
          <p:nvPr>
            <p:ph type="sldNum" sz="quarter" idx="5"/>
          </p:nvPr>
        </p:nvSpPr>
        <p:spPr/>
        <p:txBody>
          <a:bodyPr/>
          <a:lstStyle/>
          <a:p>
            <a:fld id="{BA2498BF-5785-2740-AC97-EEF200DA1B7C}" type="slidenum">
              <a:rPr lang="en-US" smtClean="0"/>
              <a:t>9</a:t>
            </a:fld>
            <a:endParaRPr lang="en-US"/>
          </a:p>
        </p:txBody>
      </p:sp>
    </p:spTree>
    <p:extLst>
      <p:ext uri="{BB962C8B-B14F-4D97-AF65-F5344CB8AC3E}">
        <p14:creationId xmlns:p14="http://schemas.microsoft.com/office/powerpoint/2010/main" val="2908545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a:solidFill>
                  <a:srgbClr val="141832"/>
                </a:solidFill>
              </a:rPr>
              <a:t>Bossklein’s</a:t>
            </a:r>
            <a:r>
              <a:rPr lang="en-US" dirty="0">
                <a:solidFill>
                  <a:srgbClr val="141832"/>
                </a:solidFill>
              </a:rPr>
              <a:t> Future First Eco friendly philosophy is to try and reduce the harmful materials used and wasted.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141832"/>
                </a:solidFill>
              </a:rPr>
              <a:t>Product formulations have been designed make use of natural ingredients including; detergents made from plant based ingredients, renewably sourced wipe materials and biodegradable components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solidFill>
                <a:srgbClr val="14183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141832"/>
                </a:solidFill>
              </a:rPr>
              <a:t>We encourage users to Recycle, Reuse and Refill. All our primary packaging is fully recyclable plus we offer refillable and reuseable containers for our wipes and solutions. This results in less waste being sent to landfill.</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solidFill>
                <a:srgbClr val="14183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err="1">
                <a:solidFill>
                  <a:srgbClr val="141832"/>
                </a:solidFill>
              </a:rPr>
              <a:t>Bossklein</a:t>
            </a:r>
            <a:r>
              <a:rPr lang="en-US" dirty="0">
                <a:solidFill>
                  <a:srgbClr val="141832"/>
                </a:solidFill>
              </a:rPr>
              <a:t> push to reduce plastic consumption in packaging. We have reduced the total amount of plastic in our containers, switched to packaging  that utilizes recycled content and shrunk packaging to fit products more closely and ultimately reduce waste.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solidFill>
                <a:srgbClr val="14183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141832"/>
                </a:solidFill>
              </a:rPr>
              <a:t>Without compromising product performance,  where possible we have switched raw materials in our product formulations if there is an more eco friendly equivalent.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solidFill>
                <a:srgbClr val="14183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141832"/>
                </a:solidFill>
              </a:rPr>
              <a:t>All </a:t>
            </a:r>
            <a:r>
              <a:rPr lang="en-US" dirty="0" err="1">
                <a:solidFill>
                  <a:srgbClr val="141832"/>
                </a:solidFill>
              </a:rPr>
              <a:t>Bossklein</a:t>
            </a:r>
            <a:r>
              <a:rPr lang="en-US" dirty="0">
                <a:solidFill>
                  <a:srgbClr val="141832"/>
                </a:solidFill>
              </a:rPr>
              <a:t> product labelling now includes eco fact headlines with a scannable link to our website for full details. Look out for the leaf on the front of each product.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solidFill>
                <a:srgbClr val="141832"/>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solidFill>
                <a:srgbClr val="141832"/>
              </a:solidFill>
            </a:endParaRPr>
          </a:p>
          <a:p>
            <a:endParaRPr lang="en-US" dirty="0"/>
          </a:p>
        </p:txBody>
      </p:sp>
      <p:sp>
        <p:nvSpPr>
          <p:cNvPr id="4" name="Slide Number Placeholder 3"/>
          <p:cNvSpPr>
            <a:spLocks noGrp="1"/>
          </p:cNvSpPr>
          <p:nvPr>
            <p:ph type="sldNum" sz="quarter" idx="5"/>
          </p:nvPr>
        </p:nvSpPr>
        <p:spPr/>
        <p:txBody>
          <a:bodyPr/>
          <a:lstStyle/>
          <a:p>
            <a:fld id="{BA2498BF-5785-2740-AC97-EEF200DA1B7C}" type="slidenum">
              <a:rPr lang="en-US" smtClean="0"/>
              <a:t>10</a:t>
            </a:fld>
            <a:endParaRPr lang="en-US"/>
          </a:p>
        </p:txBody>
      </p:sp>
    </p:spTree>
    <p:extLst>
      <p:ext uri="{BB962C8B-B14F-4D97-AF65-F5344CB8AC3E}">
        <p14:creationId xmlns:p14="http://schemas.microsoft.com/office/powerpoint/2010/main" val="334298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taking the time to learn about what makes </a:t>
            </a:r>
            <a:r>
              <a:rPr lang="en-US" dirty="0" err="1"/>
              <a:t>Bossklein</a:t>
            </a:r>
            <a:r>
              <a:rPr lang="en-US" dirty="0"/>
              <a:t> stand out from other disinfectant brands and why </a:t>
            </a:r>
            <a:r>
              <a:rPr lang="en-US" dirty="0" err="1"/>
              <a:t>Bossklein</a:t>
            </a:r>
            <a:r>
              <a:rPr lang="en-US" dirty="0"/>
              <a:t> is the perfect hygiene partner for any modern dental practice.</a:t>
            </a:r>
          </a:p>
        </p:txBody>
      </p:sp>
      <p:sp>
        <p:nvSpPr>
          <p:cNvPr id="4" name="Slide Number Placeholder 3"/>
          <p:cNvSpPr>
            <a:spLocks noGrp="1"/>
          </p:cNvSpPr>
          <p:nvPr>
            <p:ph type="sldNum" sz="quarter" idx="5"/>
          </p:nvPr>
        </p:nvSpPr>
        <p:spPr/>
        <p:txBody>
          <a:bodyPr/>
          <a:lstStyle/>
          <a:p>
            <a:fld id="{BA2498BF-5785-2740-AC97-EEF200DA1B7C}" type="slidenum">
              <a:rPr lang="en-US" smtClean="0"/>
              <a:t>11</a:t>
            </a:fld>
            <a:endParaRPr lang="en-US"/>
          </a:p>
        </p:txBody>
      </p:sp>
    </p:spTree>
    <p:extLst>
      <p:ext uri="{BB962C8B-B14F-4D97-AF65-F5344CB8AC3E}">
        <p14:creationId xmlns:p14="http://schemas.microsoft.com/office/powerpoint/2010/main" val="39120584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F2DB5F-0FCE-C2BA-3BDD-F866646D250F}"/>
              </a:ext>
            </a:extLst>
          </p:cNvPr>
          <p:cNvSpPr/>
          <p:nvPr userDrawn="1"/>
        </p:nvSpPr>
        <p:spPr>
          <a:xfrm>
            <a:off x="-79513" y="-72887"/>
            <a:ext cx="9375913" cy="5267112"/>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2115980"/>
            <a:ext cx="7543800" cy="1945481"/>
          </a:xfrm>
        </p:spPr>
        <p:txBody>
          <a:bodyPr anchor="b"/>
          <a:lstStyle>
            <a:lvl1pPr>
              <a:defRPr sz="5400">
                <a:ln>
                  <a:noFill/>
                </a:ln>
                <a:solidFill>
                  <a:srgbClr val="8A1A9B"/>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685800" y="4116229"/>
            <a:ext cx="6461760" cy="8001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pic>
        <p:nvPicPr>
          <p:cNvPr id="11" name="Picture 10" descr="A black and white logo&#10;&#10;Description automatically generated">
            <a:extLst>
              <a:ext uri="{FF2B5EF4-FFF2-40B4-BE49-F238E27FC236}">
                <a16:creationId xmlns:a16="http://schemas.microsoft.com/office/drawing/2014/main" id="{65CC05C3-FC97-886C-A243-965A488E4D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5800" y="441115"/>
            <a:ext cx="1980537" cy="472535"/>
          </a:xfrm>
          <a:prstGeom prst="rect">
            <a:avLst/>
          </a:prstGeom>
        </p:spPr>
      </p:pic>
      <p:sp>
        <p:nvSpPr>
          <p:cNvPr id="7" name="Rectangle 6">
            <a:extLst>
              <a:ext uri="{FF2B5EF4-FFF2-40B4-BE49-F238E27FC236}">
                <a16:creationId xmlns:a16="http://schemas.microsoft.com/office/drawing/2014/main" id="{A82CF1F6-9FDD-1FBF-9728-C6F55C26D755}"/>
              </a:ext>
            </a:extLst>
          </p:cNvPr>
          <p:cNvSpPr/>
          <p:nvPr userDrawn="1"/>
        </p:nvSpPr>
        <p:spPr>
          <a:xfrm flipV="1">
            <a:off x="-237067" y="1668781"/>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BB44A3A-4152-2B52-FC60-25CF880D92AA}"/>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24465"/>
            <a:ext cx="7620000" cy="857250"/>
          </a:xfrm>
        </p:spPr>
        <p:txBody>
          <a:bodyPr/>
          <a:lstStyle>
            <a:lvl1pPr>
              <a:defRPr sz="2800" b="0">
                <a:solidFill>
                  <a:srgbClr val="8A1A9B"/>
                </a:solidFill>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7" name="Rectangle 6">
            <a:extLst>
              <a:ext uri="{FF2B5EF4-FFF2-40B4-BE49-F238E27FC236}">
                <a16:creationId xmlns:a16="http://schemas.microsoft.com/office/drawing/2014/main" id="{14D886B2-0677-EE05-10C9-F96BE0C0A542}"/>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7A3F1C6-2F5C-3D2E-D717-DA3EC3E4E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0" name="Rectangle 9">
            <a:extLst>
              <a:ext uri="{FF2B5EF4-FFF2-40B4-BE49-F238E27FC236}">
                <a16:creationId xmlns:a16="http://schemas.microsoft.com/office/drawing/2014/main" id="{86CD0116-2C43-47D4-F108-2AF10D250E47}"/>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F8CC66-691F-9B92-9E48-6F7441799049}"/>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D886B2-0677-EE05-10C9-F96BE0C0A542}"/>
              </a:ext>
            </a:extLst>
          </p:cNvPr>
          <p:cNvSpPr/>
          <p:nvPr userDrawn="1"/>
        </p:nvSpPr>
        <p:spPr>
          <a:xfrm>
            <a:off x="-117003" y="-144779"/>
            <a:ext cx="9375913" cy="5207846"/>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BB44A3A-4152-2B52-FC60-25CF880D92AA}"/>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24465"/>
            <a:ext cx="7620000" cy="857250"/>
          </a:xfrm>
        </p:spPr>
        <p:txBody>
          <a:bodyPr/>
          <a:lstStyle>
            <a:lvl1pPr>
              <a:defRPr sz="2800" b="0">
                <a:solidFill>
                  <a:srgbClr val="8A1A9B"/>
                </a:solidFill>
              </a:defRPr>
            </a:lvl1pPr>
          </a:lstStyle>
          <a:p>
            <a:r>
              <a:rPr lang="en-GB" dirty="0"/>
              <a:t>Click to edit Master title style</a:t>
            </a:r>
            <a:endParaRPr lang="en-US" dirty="0"/>
          </a:p>
        </p:txBody>
      </p:sp>
      <p:sp>
        <p:nvSpPr>
          <p:cNvPr id="3" name="Content Placeholder 2"/>
          <p:cNvSpPr>
            <a:spLocks noGrp="1"/>
          </p:cNvSpPr>
          <p:nvPr>
            <p:ph idx="1"/>
          </p:nvPr>
        </p:nvSpPr>
        <p:spPr>
          <a:ln>
            <a:noFill/>
          </a:ln>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dirty="0"/>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pic>
        <p:nvPicPr>
          <p:cNvPr id="9" name="Picture 8">
            <a:extLst>
              <a:ext uri="{FF2B5EF4-FFF2-40B4-BE49-F238E27FC236}">
                <a16:creationId xmlns:a16="http://schemas.microsoft.com/office/drawing/2014/main" id="{87A3F1C6-2F5C-3D2E-D717-DA3EC3E4E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0" name="Rectangle 9">
            <a:extLst>
              <a:ext uri="{FF2B5EF4-FFF2-40B4-BE49-F238E27FC236}">
                <a16:creationId xmlns:a16="http://schemas.microsoft.com/office/drawing/2014/main" id="{86CD0116-2C43-47D4-F108-2AF10D250E47}"/>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F8CC66-691F-9B92-9E48-6F7441799049}"/>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478734"/>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BB44A3A-4152-2B52-FC60-25CF880D92AA}"/>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24465"/>
            <a:ext cx="7620000" cy="857250"/>
          </a:xfrm>
        </p:spPr>
        <p:txBody>
          <a:bodyPr/>
          <a:lstStyle>
            <a:lvl1pPr>
              <a:defRPr sz="2800" b="0">
                <a:solidFill>
                  <a:srgbClr val="8A1A9B"/>
                </a:solidFill>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7" name="Rectangle 6">
            <a:extLst>
              <a:ext uri="{FF2B5EF4-FFF2-40B4-BE49-F238E27FC236}">
                <a16:creationId xmlns:a16="http://schemas.microsoft.com/office/drawing/2014/main" id="{14D886B2-0677-EE05-10C9-F96BE0C0A542}"/>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7A3F1C6-2F5C-3D2E-D717-DA3EC3E4E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0" name="Rectangle 9">
            <a:extLst>
              <a:ext uri="{FF2B5EF4-FFF2-40B4-BE49-F238E27FC236}">
                <a16:creationId xmlns:a16="http://schemas.microsoft.com/office/drawing/2014/main" id="{86CD0116-2C43-47D4-F108-2AF10D250E47}"/>
              </a:ext>
            </a:extLst>
          </p:cNvPr>
          <p:cNvSpPr/>
          <p:nvPr userDrawn="1"/>
        </p:nvSpPr>
        <p:spPr>
          <a:xfrm flipV="1">
            <a:off x="-237067" y="4950457"/>
            <a:ext cx="9618134" cy="45719"/>
          </a:xfrm>
          <a:prstGeom prst="rect">
            <a:avLst/>
          </a:prstGeom>
          <a:solidFill>
            <a:srgbClr val="246B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F8CC66-691F-9B92-9E48-6F7441799049}"/>
              </a:ext>
            </a:extLst>
          </p:cNvPr>
          <p:cNvSpPr/>
          <p:nvPr userDrawn="1"/>
        </p:nvSpPr>
        <p:spPr>
          <a:xfrm flipV="1">
            <a:off x="7383849" y="827189"/>
            <a:ext cx="1590818" cy="45719"/>
          </a:xfrm>
          <a:prstGeom prst="rect">
            <a:avLst/>
          </a:prstGeom>
          <a:solidFill>
            <a:srgbClr val="246B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4687059"/>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BB44A3A-4152-2B52-FC60-25CF880D92AA}"/>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24465"/>
            <a:ext cx="7620000" cy="857250"/>
          </a:xfrm>
        </p:spPr>
        <p:txBody>
          <a:bodyPr/>
          <a:lstStyle>
            <a:lvl1pPr>
              <a:defRPr sz="2800" b="0">
                <a:solidFill>
                  <a:srgbClr val="8A1A9B"/>
                </a:solidFill>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7" name="Rectangle 6">
            <a:extLst>
              <a:ext uri="{FF2B5EF4-FFF2-40B4-BE49-F238E27FC236}">
                <a16:creationId xmlns:a16="http://schemas.microsoft.com/office/drawing/2014/main" id="{14D886B2-0677-EE05-10C9-F96BE0C0A542}"/>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7A3F1C6-2F5C-3D2E-D717-DA3EC3E4E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0" name="Rectangle 9">
            <a:extLst>
              <a:ext uri="{FF2B5EF4-FFF2-40B4-BE49-F238E27FC236}">
                <a16:creationId xmlns:a16="http://schemas.microsoft.com/office/drawing/2014/main" id="{86CD0116-2C43-47D4-F108-2AF10D250E47}"/>
              </a:ext>
            </a:extLst>
          </p:cNvPr>
          <p:cNvSpPr/>
          <p:nvPr userDrawn="1"/>
        </p:nvSpPr>
        <p:spPr>
          <a:xfrm flipV="1">
            <a:off x="-237067" y="4950457"/>
            <a:ext cx="9618134" cy="45719"/>
          </a:xfrm>
          <a:prstGeom prst="rect">
            <a:avLst/>
          </a:prstGeom>
          <a:solidFill>
            <a:srgbClr val="13A5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F8CC66-691F-9B92-9E48-6F7441799049}"/>
              </a:ext>
            </a:extLst>
          </p:cNvPr>
          <p:cNvSpPr/>
          <p:nvPr userDrawn="1"/>
        </p:nvSpPr>
        <p:spPr>
          <a:xfrm flipV="1">
            <a:off x="7383849" y="827189"/>
            <a:ext cx="1590818" cy="45719"/>
          </a:xfrm>
          <a:prstGeom prst="rect">
            <a:avLst/>
          </a:prstGeom>
          <a:solidFill>
            <a:srgbClr val="13A5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0745524"/>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BB44A3A-4152-2B52-FC60-25CF880D92AA}"/>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24465"/>
            <a:ext cx="7620000" cy="857250"/>
          </a:xfrm>
        </p:spPr>
        <p:txBody>
          <a:bodyPr/>
          <a:lstStyle>
            <a:lvl1pPr>
              <a:defRPr sz="2800" b="0">
                <a:solidFill>
                  <a:srgbClr val="8A1A9B"/>
                </a:solidFill>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7" name="Rectangle 6">
            <a:extLst>
              <a:ext uri="{FF2B5EF4-FFF2-40B4-BE49-F238E27FC236}">
                <a16:creationId xmlns:a16="http://schemas.microsoft.com/office/drawing/2014/main" id="{14D886B2-0677-EE05-10C9-F96BE0C0A542}"/>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7A3F1C6-2F5C-3D2E-D717-DA3EC3E4E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0" name="Rectangle 9">
            <a:extLst>
              <a:ext uri="{FF2B5EF4-FFF2-40B4-BE49-F238E27FC236}">
                <a16:creationId xmlns:a16="http://schemas.microsoft.com/office/drawing/2014/main" id="{86CD0116-2C43-47D4-F108-2AF10D250E47}"/>
              </a:ext>
            </a:extLst>
          </p:cNvPr>
          <p:cNvSpPr/>
          <p:nvPr userDrawn="1"/>
        </p:nvSpPr>
        <p:spPr>
          <a:xfrm flipV="1">
            <a:off x="-237067" y="4950457"/>
            <a:ext cx="9618134" cy="45719"/>
          </a:xfrm>
          <a:prstGeom prst="rect">
            <a:avLst/>
          </a:prstGeom>
          <a:solidFill>
            <a:srgbClr val="FFD5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F8CC66-691F-9B92-9E48-6F7441799049}"/>
              </a:ext>
            </a:extLst>
          </p:cNvPr>
          <p:cNvSpPr/>
          <p:nvPr userDrawn="1"/>
        </p:nvSpPr>
        <p:spPr>
          <a:xfrm flipV="1">
            <a:off x="7383849" y="827189"/>
            <a:ext cx="1590818" cy="45719"/>
          </a:xfrm>
          <a:prstGeom prst="rect">
            <a:avLst/>
          </a:prstGeom>
          <a:solidFill>
            <a:srgbClr val="FFD51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0883138"/>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BB44A3A-4152-2B52-FC60-25CF880D92AA}"/>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24465"/>
            <a:ext cx="7620000" cy="857250"/>
          </a:xfrm>
        </p:spPr>
        <p:txBody>
          <a:bodyPr/>
          <a:lstStyle>
            <a:lvl1pPr>
              <a:defRPr sz="2800" b="0">
                <a:solidFill>
                  <a:srgbClr val="8A1A9B"/>
                </a:solidFill>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7" name="Rectangle 6">
            <a:extLst>
              <a:ext uri="{FF2B5EF4-FFF2-40B4-BE49-F238E27FC236}">
                <a16:creationId xmlns:a16="http://schemas.microsoft.com/office/drawing/2014/main" id="{14D886B2-0677-EE05-10C9-F96BE0C0A542}"/>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7A3F1C6-2F5C-3D2E-D717-DA3EC3E4E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0" name="Rectangle 9">
            <a:extLst>
              <a:ext uri="{FF2B5EF4-FFF2-40B4-BE49-F238E27FC236}">
                <a16:creationId xmlns:a16="http://schemas.microsoft.com/office/drawing/2014/main" id="{86CD0116-2C43-47D4-F108-2AF10D250E47}"/>
              </a:ext>
            </a:extLst>
          </p:cNvPr>
          <p:cNvSpPr/>
          <p:nvPr userDrawn="1"/>
        </p:nvSpPr>
        <p:spPr>
          <a:xfrm flipV="1">
            <a:off x="-237067" y="4950457"/>
            <a:ext cx="9618134" cy="45719"/>
          </a:xfrm>
          <a:prstGeom prst="rect">
            <a:avLst/>
          </a:prstGeom>
          <a:solidFill>
            <a:srgbClr val="D811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F8CC66-691F-9B92-9E48-6F7441799049}"/>
              </a:ext>
            </a:extLst>
          </p:cNvPr>
          <p:cNvSpPr/>
          <p:nvPr userDrawn="1"/>
        </p:nvSpPr>
        <p:spPr>
          <a:xfrm flipV="1">
            <a:off x="7383849" y="827189"/>
            <a:ext cx="1590818" cy="45719"/>
          </a:xfrm>
          <a:prstGeom prst="rect">
            <a:avLst/>
          </a:prstGeom>
          <a:solidFill>
            <a:srgbClr val="D811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282683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BB44A3A-4152-2B52-FC60-25CF880D92AA}"/>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24465"/>
            <a:ext cx="7620000" cy="857250"/>
          </a:xfrm>
        </p:spPr>
        <p:txBody>
          <a:bodyPr/>
          <a:lstStyle>
            <a:lvl1pPr>
              <a:defRPr sz="2800" b="0">
                <a:solidFill>
                  <a:srgbClr val="8A1A9B"/>
                </a:solidFill>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7" name="Rectangle 6">
            <a:extLst>
              <a:ext uri="{FF2B5EF4-FFF2-40B4-BE49-F238E27FC236}">
                <a16:creationId xmlns:a16="http://schemas.microsoft.com/office/drawing/2014/main" id="{14D886B2-0677-EE05-10C9-F96BE0C0A542}"/>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7A3F1C6-2F5C-3D2E-D717-DA3EC3E4E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0" name="Rectangle 9">
            <a:extLst>
              <a:ext uri="{FF2B5EF4-FFF2-40B4-BE49-F238E27FC236}">
                <a16:creationId xmlns:a16="http://schemas.microsoft.com/office/drawing/2014/main" id="{86CD0116-2C43-47D4-F108-2AF10D250E47}"/>
              </a:ext>
            </a:extLst>
          </p:cNvPr>
          <p:cNvSpPr/>
          <p:nvPr userDrawn="1"/>
        </p:nvSpPr>
        <p:spPr>
          <a:xfrm flipV="1">
            <a:off x="-237067" y="4950457"/>
            <a:ext cx="9618134" cy="45719"/>
          </a:xfrm>
          <a:prstGeom prst="rect">
            <a:avLst/>
          </a:prstGeom>
          <a:solidFill>
            <a:srgbClr val="047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DF8CC66-691F-9B92-9E48-6F7441799049}"/>
              </a:ext>
            </a:extLst>
          </p:cNvPr>
          <p:cNvSpPr/>
          <p:nvPr userDrawn="1"/>
        </p:nvSpPr>
        <p:spPr>
          <a:xfrm flipV="1">
            <a:off x="7383849" y="827189"/>
            <a:ext cx="1590818" cy="45719"/>
          </a:xfrm>
          <a:prstGeom prst="rect">
            <a:avLst/>
          </a:prstGeom>
          <a:solidFill>
            <a:srgbClr val="047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5257758"/>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CD0116-2C43-47D4-F108-2AF10D250E47}"/>
              </a:ext>
            </a:extLst>
          </p:cNvPr>
          <p:cNvSpPr/>
          <p:nvPr userDrawn="1"/>
        </p:nvSpPr>
        <p:spPr>
          <a:xfrm flipV="1">
            <a:off x="-237067" y="-237068"/>
            <a:ext cx="9618134" cy="5596467"/>
          </a:xfrm>
          <a:prstGeom prst="rect">
            <a:avLst/>
          </a:prstGeom>
          <a:solidFill>
            <a:srgbClr val="047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BB44A3A-4152-2B52-FC60-25CF880D92AA}"/>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24465"/>
            <a:ext cx="7620000" cy="857250"/>
          </a:xfrm>
        </p:spPr>
        <p:txBody>
          <a:bodyPr/>
          <a:lstStyle>
            <a:lvl1pPr>
              <a:defRPr sz="2800" b="0">
                <a:solidFill>
                  <a:schemeClr val="bg1"/>
                </a:solidFill>
              </a:defRPr>
            </a:lvl1pPr>
          </a:lstStyle>
          <a:p>
            <a:r>
              <a:rPr lang="en-GB" dirty="0"/>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pic>
        <p:nvPicPr>
          <p:cNvPr id="9" name="Picture 8">
            <a:extLst>
              <a:ext uri="{FF2B5EF4-FFF2-40B4-BE49-F238E27FC236}">
                <a16:creationId xmlns:a16="http://schemas.microsoft.com/office/drawing/2014/main" id="{87A3F1C6-2F5C-3D2E-D717-DA3EC3E4E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1" name="Rectangle 10">
            <a:extLst>
              <a:ext uri="{FF2B5EF4-FFF2-40B4-BE49-F238E27FC236}">
                <a16:creationId xmlns:a16="http://schemas.microsoft.com/office/drawing/2014/main" id="{5DF8CC66-691F-9B92-9E48-6F7441799049}"/>
              </a:ext>
            </a:extLst>
          </p:cNvPr>
          <p:cNvSpPr/>
          <p:nvPr userDrawn="1"/>
        </p:nvSpPr>
        <p:spPr>
          <a:xfrm flipV="1">
            <a:off x="7383849" y="827189"/>
            <a:ext cx="1590818"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6044A33-4B1F-AFDE-400D-A1DDEA8DB29B}"/>
              </a:ext>
            </a:extLst>
          </p:cNvPr>
          <p:cNvSpPr/>
          <p:nvPr userDrawn="1"/>
        </p:nvSpPr>
        <p:spPr>
          <a:xfrm flipV="1">
            <a:off x="-237067" y="4950457"/>
            <a:ext cx="9618134"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9171487"/>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solidFill>
                  <a:srgbClr val="8A1A9B"/>
                </a:solidFill>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1152144"/>
            <a:ext cx="3657600" cy="34427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419600" y="1152144"/>
            <a:ext cx="3657600" cy="34427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6" name="Footer Placeholder 5"/>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7" name="Slide Number Placeholder 6"/>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8" name="Rectangle 7">
            <a:extLst>
              <a:ext uri="{FF2B5EF4-FFF2-40B4-BE49-F238E27FC236}">
                <a16:creationId xmlns:a16="http://schemas.microsoft.com/office/drawing/2014/main" id="{5409238B-AAB1-C267-239A-F47A109668F8}"/>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563E473-BFA0-845E-2684-26616EFF6B8E}"/>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01E6F20-49AB-F722-5EE9-F6885E025B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1" name="Rectangle 10">
            <a:extLst>
              <a:ext uri="{FF2B5EF4-FFF2-40B4-BE49-F238E27FC236}">
                <a16:creationId xmlns:a16="http://schemas.microsoft.com/office/drawing/2014/main" id="{3968D2C7-153B-D980-9D5E-CE7C03213EEC}"/>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70E1AD-8153-48C6-E962-CA9F3663CE1D}"/>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63E473-BFA0-845E-2684-26616EFF6B8E}"/>
              </a:ext>
            </a:extLst>
          </p:cNvPr>
          <p:cNvSpPr/>
          <p:nvPr userDrawn="1"/>
        </p:nvSpPr>
        <p:spPr>
          <a:xfrm>
            <a:off x="-117003" y="-144780"/>
            <a:ext cx="9618133" cy="533145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sz="4000">
                <a:solidFill>
                  <a:schemeClr val="bg1"/>
                </a:solidFill>
              </a:defRPr>
            </a:lvl1pPr>
          </a:lstStyle>
          <a:p>
            <a:r>
              <a:rPr lang="en-GB" dirty="0"/>
              <a:t>Click to edit Master title style</a:t>
            </a:r>
            <a:endParaRPr lang="en-US" dirty="0"/>
          </a:p>
        </p:txBody>
      </p:sp>
      <p:sp>
        <p:nvSpPr>
          <p:cNvPr id="3" name="Content Placeholder 2"/>
          <p:cNvSpPr>
            <a:spLocks noGrp="1"/>
          </p:cNvSpPr>
          <p:nvPr>
            <p:ph sz="half" idx="1"/>
          </p:nvPr>
        </p:nvSpPr>
        <p:spPr>
          <a:xfrm>
            <a:off x="457200" y="1152144"/>
            <a:ext cx="3657600" cy="3442716"/>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9600" y="1152144"/>
            <a:ext cx="3657600" cy="3442716"/>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6" name="Footer Placeholder 5"/>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7" name="Slide Number Placeholder 6"/>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8" name="Rectangle 7">
            <a:extLst>
              <a:ext uri="{FF2B5EF4-FFF2-40B4-BE49-F238E27FC236}">
                <a16:creationId xmlns:a16="http://schemas.microsoft.com/office/drawing/2014/main" id="{5409238B-AAB1-C267-239A-F47A109668F8}"/>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01E6F20-49AB-F722-5EE9-F6885E025B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1" name="Rectangle 10">
            <a:extLst>
              <a:ext uri="{FF2B5EF4-FFF2-40B4-BE49-F238E27FC236}">
                <a16:creationId xmlns:a16="http://schemas.microsoft.com/office/drawing/2014/main" id="{3968D2C7-153B-D980-9D5E-CE7C03213EEC}"/>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970E1AD-8153-48C6-E962-CA9F3663CE1D}"/>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0547570"/>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solidFill>
                  <a:srgbClr val="8A1A9B"/>
                </a:solidFill>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151335"/>
            <a:ext cx="3657600" cy="479822"/>
          </a:xfrm>
        </p:spPr>
        <p:txBody>
          <a:bodyPr anchor="b">
            <a:noAutofit/>
          </a:bodyPr>
          <a:lstStyle>
            <a:lvl1pPr marL="0" indent="0" algn="ctr">
              <a:buNone/>
              <a:defRPr sz="1800" b="1">
                <a:solidFill>
                  <a:srgbClr val="8A1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1631156"/>
            <a:ext cx="365760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419600" y="1151335"/>
            <a:ext cx="3657600" cy="479822"/>
          </a:xfrm>
        </p:spPr>
        <p:txBody>
          <a:bodyPr anchor="b">
            <a:noAutofit/>
          </a:bodyPr>
          <a:lstStyle>
            <a:lvl1pPr marL="0" indent="0" algn="ctr">
              <a:buNone/>
              <a:defRPr sz="1800" b="1">
                <a:solidFill>
                  <a:srgbClr val="8A1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p:cNvSpPr>
            <a:spLocks noGrp="1"/>
          </p:cNvSpPr>
          <p:nvPr>
            <p:ph sz="quarter" idx="4"/>
          </p:nvPr>
        </p:nvSpPr>
        <p:spPr>
          <a:xfrm>
            <a:off x="4419600" y="1631156"/>
            <a:ext cx="365760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8" name="Footer Placeholder 7"/>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9" name="Slide Number Placeholder 8"/>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10" name="Rectangle 9">
            <a:extLst>
              <a:ext uri="{FF2B5EF4-FFF2-40B4-BE49-F238E27FC236}">
                <a16:creationId xmlns:a16="http://schemas.microsoft.com/office/drawing/2014/main" id="{69EED13D-F184-C265-74D7-42FDEC8C1111}"/>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62C14C4-DDFB-1AC1-AD24-849C01A653F3}"/>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E06562C-DC1F-57E8-6374-4C1C5E5D1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3" name="Rectangle 12">
            <a:extLst>
              <a:ext uri="{FF2B5EF4-FFF2-40B4-BE49-F238E27FC236}">
                <a16:creationId xmlns:a16="http://schemas.microsoft.com/office/drawing/2014/main" id="{CB7B78BC-4511-3786-1FAA-CC8D4BC55A5B}"/>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1A7E38D-89D3-50BF-3FD4-B2D0BB8EB5B9}"/>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9EED13D-F184-C265-74D7-42FDEC8C1111}"/>
              </a:ext>
            </a:extLst>
          </p:cNvPr>
          <p:cNvSpPr/>
          <p:nvPr userDrawn="1"/>
        </p:nvSpPr>
        <p:spPr>
          <a:xfrm>
            <a:off x="-117002" y="-144778"/>
            <a:ext cx="9375913" cy="5298446"/>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sz="4000">
                <a:solidFill>
                  <a:srgbClr val="8A1A9B"/>
                </a:solidFill>
              </a:defRPr>
            </a:lvl1pPr>
          </a:lstStyle>
          <a:p>
            <a:r>
              <a:rPr lang="en-GB" dirty="0"/>
              <a:t>Click to edit Master title style</a:t>
            </a:r>
            <a:endParaRPr lang="en-US" dirty="0"/>
          </a:p>
        </p:txBody>
      </p:sp>
      <p:sp>
        <p:nvSpPr>
          <p:cNvPr id="3" name="Text Placeholder 2"/>
          <p:cNvSpPr>
            <a:spLocks noGrp="1"/>
          </p:cNvSpPr>
          <p:nvPr>
            <p:ph type="body" idx="1"/>
          </p:nvPr>
        </p:nvSpPr>
        <p:spPr>
          <a:xfrm>
            <a:off x="457200" y="1151335"/>
            <a:ext cx="3657600" cy="479822"/>
          </a:xfrm>
        </p:spPr>
        <p:txBody>
          <a:bodyPr anchor="b">
            <a:no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p:cNvSpPr>
            <a:spLocks noGrp="1"/>
          </p:cNvSpPr>
          <p:nvPr>
            <p:ph sz="half" idx="2"/>
          </p:nvPr>
        </p:nvSpPr>
        <p:spPr>
          <a:xfrm>
            <a:off x="457200" y="1631156"/>
            <a:ext cx="3657600" cy="2963466"/>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p:nvPr>
        </p:nvSpPr>
        <p:spPr>
          <a:xfrm>
            <a:off x="4419600" y="1151335"/>
            <a:ext cx="3657600" cy="479822"/>
          </a:xfrm>
        </p:spPr>
        <p:txBody>
          <a:bodyPr anchor="b">
            <a:no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p:cNvSpPr>
            <a:spLocks noGrp="1"/>
          </p:cNvSpPr>
          <p:nvPr>
            <p:ph sz="quarter" idx="4"/>
          </p:nvPr>
        </p:nvSpPr>
        <p:spPr>
          <a:xfrm>
            <a:off x="4419600" y="1631156"/>
            <a:ext cx="3657600" cy="2963466"/>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8" name="Footer Placeholder 7"/>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9" name="Slide Number Placeholder 8"/>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11" name="Rectangle 10">
            <a:extLst>
              <a:ext uri="{FF2B5EF4-FFF2-40B4-BE49-F238E27FC236}">
                <a16:creationId xmlns:a16="http://schemas.microsoft.com/office/drawing/2014/main" id="{B62C14C4-DDFB-1AC1-AD24-849C01A653F3}"/>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E06562C-DC1F-57E8-6374-4C1C5E5D1F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3" name="Rectangle 12">
            <a:extLst>
              <a:ext uri="{FF2B5EF4-FFF2-40B4-BE49-F238E27FC236}">
                <a16:creationId xmlns:a16="http://schemas.microsoft.com/office/drawing/2014/main" id="{CB7B78BC-4511-3786-1FAA-CC8D4BC55A5B}"/>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1A7E38D-89D3-50BF-3FD4-B2D0BB8EB5B9}"/>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4709923"/>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solidFill>
                  <a:srgbClr val="8A1A9B"/>
                </a:solidFill>
              </a:defRPr>
            </a:lvl1pPr>
          </a:lstStyle>
          <a:p>
            <a:r>
              <a:rPr lang="en-GB" dirty="0"/>
              <a:t>Click to edit Master title style</a:t>
            </a:r>
            <a:endParaRPr lang="en-US" dirty="0"/>
          </a:p>
        </p:txBody>
      </p:sp>
      <p:sp>
        <p:nvSpPr>
          <p:cNvPr id="3" name="Date Placeholder 2"/>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4" name="Footer Placeholder 3"/>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5" name="Slide Number Placeholder 4"/>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6" name="Rectangle 5">
            <a:extLst>
              <a:ext uri="{FF2B5EF4-FFF2-40B4-BE49-F238E27FC236}">
                <a16:creationId xmlns:a16="http://schemas.microsoft.com/office/drawing/2014/main" id="{908DF786-7044-37C5-4A1D-B4E3B9C6CB6B}"/>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0311ECE-77F7-6040-75C1-5E4C51A2E0C2}"/>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FC5F882-D0C0-B151-8CE9-BA8AF87CBF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9" name="Rectangle 8">
            <a:extLst>
              <a:ext uri="{FF2B5EF4-FFF2-40B4-BE49-F238E27FC236}">
                <a16:creationId xmlns:a16="http://schemas.microsoft.com/office/drawing/2014/main" id="{A2E0A2E0-B058-709A-9569-C569A2A44D09}"/>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7D99067-E0E3-4C3B-318F-5D7455C9C524}"/>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08DF786-7044-37C5-4A1D-B4E3B9C6CB6B}"/>
              </a:ext>
            </a:extLst>
          </p:cNvPr>
          <p:cNvSpPr/>
          <p:nvPr userDrawn="1"/>
        </p:nvSpPr>
        <p:spPr>
          <a:xfrm>
            <a:off x="-117002" y="-30480"/>
            <a:ext cx="9375913" cy="5184148"/>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sz="4000">
                <a:solidFill>
                  <a:srgbClr val="8A1A9B"/>
                </a:solidFill>
              </a:defRPr>
            </a:lvl1pPr>
          </a:lstStyle>
          <a:p>
            <a:r>
              <a:rPr lang="en-GB" dirty="0"/>
              <a:t>Click to edit Master title style</a:t>
            </a:r>
            <a:endParaRPr lang="en-US" dirty="0"/>
          </a:p>
        </p:txBody>
      </p:sp>
      <p:sp>
        <p:nvSpPr>
          <p:cNvPr id="3" name="Date Placeholder 2"/>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4" name="Footer Placeholder 3"/>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5" name="Slide Number Placeholder 4"/>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7" name="Rectangle 6">
            <a:extLst>
              <a:ext uri="{FF2B5EF4-FFF2-40B4-BE49-F238E27FC236}">
                <a16:creationId xmlns:a16="http://schemas.microsoft.com/office/drawing/2014/main" id="{F0311ECE-77F7-6040-75C1-5E4C51A2E0C2}"/>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FC5F882-D0C0-B151-8CE9-BA8AF87CBF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9" name="Rectangle 8">
            <a:extLst>
              <a:ext uri="{FF2B5EF4-FFF2-40B4-BE49-F238E27FC236}">
                <a16:creationId xmlns:a16="http://schemas.microsoft.com/office/drawing/2014/main" id="{A2E0A2E0-B058-709A-9569-C569A2A44D09}"/>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7D99067-E0E3-4C3B-318F-5D7455C9C524}"/>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489631"/>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4121658"/>
            <a:ext cx="7772400" cy="445770"/>
          </a:xfrm>
        </p:spPr>
        <p:txBody>
          <a:bodyPr anchor="b"/>
          <a:lstStyle>
            <a:lvl1pPr algn="ctr">
              <a:defRPr sz="2200" b="1">
                <a:solidFill>
                  <a:srgbClr val="8A1A9B"/>
                </a:solidFill>
              </a:defRPr>
            </a:lvl1pPr>
          </a:lstStyle>
          <a:p>
            <a:r>
              <a:rPr lang="en-GB" dirty="0"/>
              <a:t>Click to edit Master title style</a:t>
            </a:r>
            <a:endParaRPr lang="en-US" dirty="0"/>
          </a:p>
        </p:txBody>
      </p:sp>
      <p:sp>
        <p:nvSpPr>
          <p:cNvPr id="4" name="Text Placeholder 3"/>
          <p:cNvSpPr>
            <a:spLocks noGrp="1"/>
          </p:cNvSpPr>
          <p:nvPr>
            <p:ph type="body" sz="half" idx="2"/>
          </p:nvPr>
        </p:nvSpPr>
        <p:spPr>
          <a:xfrm>
            <a:off x="304800" y="4572000"/>
            <a:ext cx="7772401" cy="457200"/>
          </a:xfrm>
        </p:spPr>
        <p:txBody>
          <a:bodyPr>
            <a:normAutofit/>
          </a:bodyPr>
          <a:lstStyle>
            <a:lvl1pPr marL="0" indent="0" algn="ctr">
              <a:buNone/>
              <a:defRPr sz="1600">
                <a:solidFill>
                  <a:srgbClr val="8A1A9B"/>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6" name="Footer Placeholder 5"/>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7" name="Slide Number Placeholder 6"/>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9" name="Content Placeholder 8"/>
          <p:cNvSpPr>
            <a:spLocks noGrp="1"/>
          </p:cNvSpPr>
          <p:nvPr>
            <p:ph sz="quarter" idx="13"/>
          </p:nvPr>
        </p:nvSpPr>
        <p:spPr>
          <a:xfrm>
            <a:off x="304800" y="285750"/>
            <a:ext cx="7772400" cy="370713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Rectangle 2">
            <a:extLst>
              <a:ext uri="{FF2B5EF4-FFF2-40B4-BE49-F238E27FC236}">
                <a16:creationId xmlns:a16="http://schemas.microsoft.com/office/drawing/2014/main" id="{009A0307-902D-9AA4-EA03-1763D783B460}"/>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3BDC94A-2089-B559-3B41-5D6497C9C0D5}"/>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4681ADC-E4C7-B0DB-5995-1041BBB998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1" name="Rectangle 10">
            <a:extLst>
              <a:ext uri="{FF2B5EF4-FFF2-40B4-BE49-F238E27FC236}">
                <a16:creationId xmlns:a16="http://schemas.microsoft.com/office/drawing/2014/main" id="{4C5D0F3D-70C8-0C64-BAEF-1D683D21440B}"/>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6799C9-0210-4C23-CC7F-1DC88DD87F6C}"/>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9A0307-902D-9AA4-EA03-1763D783B460}"/>
              </a:ext>
            </a:extLst>
          </p:cNvPr>
          <p:cNvSpPr/>
          <p:nvPr userDrawn="1"/>
        </p:nvSpPr>
        <p:spPr>
          <a:xfrm>
            <a:off x="-117002" y="-144778"/>
            <a:ext cx="9375913" cy="5298446"/>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4801" y="4121658"/>
            <a:ext cx="7772400" cy="445770"/>
          </a:xfrm>
        </p:spPr>
        <p:txBody>
          <a:bodyPr anchor="b"/>
          <a:lstStyle>
            <a:lvl1pPr algn="ctr">
              <a:defRPr sz="2200" b="1">
                <a:solidFill>
                  <a:schemeClr val="bg1"/>
                </a:solidFill>
              </a:defRPr>
            </a:lvl1pPr>
          </a:lstStyle>
          <a:p>
            <a:r>
              <a:rPr lang="en-GB" dirty="0"/>
              <a:t>Click to edit Master title style</a:t>
            </a:r>
            <a:endParaRPr lang="en-US" dirty="0"/>
          </a:p>
        </p:txBody>
      </p:sp>
      <p:sp>
        <p:nvSpPr>
          <p:cNvPr id="4" name="Text Placeholder 3"/>
          <p:cNvSpPr>
            <a:spLocks noGrp="1"/>
          </p:cNvSpPr>
          <p:nvPr>
            <p:ph type="body" sz="half" idx="2"/>
          </p:nvPr>
        </p:nvSpPr>
        <p:spPr>
          <a:xfrm>
            <a:off x="304800" y="4572000"/>
            <a:ext cx="7772401" cy="457200"/>
          </a:xfrm>
        </p:spPr>
        <p:txBody>
          <a:bodyPr>
            <a:normAutofit/>
          </a:bodyPr>
          <a:lstStyle>
            <a:lvl1pPr marL="0" indent="0" algn="ctr">
              <a:buNone/>
              <a:defRPr sz="1600">
                <a:solidFill>
                  <a:srgbClr val="8A1A9B"/>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6" name="Footer Placeholder 5"/>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7" name="Slide Number Placeholder 6"/>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9" name="Content Placeholder 8"/>
          <p:cNvSpPr>
            <a:spLocks noGrp="1"/>
          </p:cNvSpPr>
          <p:nvPr>
            <p:ph sz="quarter" idx="13"/>
          </p:nvPr>
        </p:nvSpPr>
        <p:spPr>
          <a:xfrm>
            <a:off x="304800" y="285750"/>
            <a:ext cx="7772400" cy="370713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Rectangle 7">
            <a:extLst>
              <a:ext uri="{FF2B5EF4-FFF2-40B4-BE49-F238E27FC236}">
                <a16:creationId xmlns:a16="http://schemas.microsoft.com/office/drawing/2014/main" id="{B3BDC94A-2089-B559-3B41-5D6497C9C0D5}"/>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4681ADC-E4C7-B0DB-5995-1041BBB998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1" name="Rectangle 10">
            <a:extLst>
              <a:ext uri="{FF2B5EF4-FFF2-40B4-BE49-F238E27FC236}">
                <a16:creationId xmlns:a16="http://schemas.microsoft.com/office/drawing/2014/main" id="{4C5D0F3D-70C8-0C64-BAEF-1D683D21440B}"/>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6799C9-0210-4C23-CC7F-1DC88DD87F6C}"/>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8971749"/>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solidFill>
                  <a:srgbClr val="8A1A9B"/>
                </a:solidFill>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7" name="Rectangle 6">
            <a:extLst>
              <a:ext uri="{FF2B5EF4-FFF2-40B4-BE49-F238E27FC236}">
                <a16:creationId xmlns:a16="http://schemas.microsoft.com/office/drawing/2014/main" id="{713C764B-064D-B623-D812-3A556DC3BE31}"/>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77044E9-1953-F6FB-86A3-BE92D5D272ED}"/>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5EB0950-4E0E-10BB-A90D-AFB584344A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0" name="Rectangle 9">
            <a:extLst>
              <a:ext uri="{FF2B5EF4-FFF2-40B4-BE49-F238E27FC236}">
                <a16:creationId xmlns:a16="http://schemas.microsoft.com/office/drawing/2014/main" id="{4569BADB-BDD6-CC3C-4C26-39325E40571C}"/>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2ACA2D-00D6-A24F-ED87-C216824BD708}"/>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3C764B-064D-B623-D812-3A556DC3BE31}"/>
              </a:ext>
            </a:extLst>
          </p:cNvPr>
          <p:cNvSpPr/>
          <p:nvPr userDrawn="1"/>
        </p:nvSpPr>
        <p:spPr>
          <a:xfrm>
            <a:off x="-117002" y="-144778"/>
            <a:ext cx="9375913" cy="5298446"/>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sz="4000">
                <a:solidFill>
                  <a:srgbClr val="8A1A9B"/>
                </a:solidFill>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8" name="Rectangle 7">
            <a:extLst>
              <a:ext uri="{FF2B5EF4-FFF2-40B4-BE49-F238E27FC236}">
                <a16:creationId xmlns:a16="http://schemas.microsoft.com/office/drawing/2014/main" id="{277044E9-1953-F6FB-86A3-BE92D5D272ED}"/>
              </a:ext>
            </a:extLst>
          </p:cNvPr>
          <p:cNvSpPr/>
          <p:nvPr userDrawn="1"/>
        </p:nvSpPr>
        <p:spPr>
          <a:xfrm>
            <a:off x="7385402"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5EB0950-4E0E-10BB-A90D-AFB584344A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88812" y="475238"/>
            <a:ext cx="1087247" cy="297181"/>
          </a:xfrm>
          <a:prstGeom prst="rect">
            <a:avLst/>
          </a:prstGeom>
        </p:spPr>
      </p:pic>
      <p:sp>
        <p:nvSpPr>
          <p:cNvPr id="10" name="Rectangle 9">
            <a:extLst>
              <a:ext uri="{FF2B5EF4-FFF2-40B4-BE49-F238E27FC236}">
                <a16:creationId xmlns:a16="http://schemas.microsoft.com/office/drawing/2014/main" id="{4569BADB-BDD6-CC3C-4C26-39325E40571C}"/>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2ACA2D-00D6-A24F-ED87-C216824BD708}"/>
              </a:ext>
            </a:extLst>
          </p:cNvPr>
          <p:cNvSpPr/>
          <p:nvPr userDrawn="1"/>
        </p:nvSpPr>
        <p:spPr>
          <a:xfrm flipV="1">
            <a:off x="7383849"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4593290"/>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1752600" cy="4388644"/>
          </a:xfrm>
        </p:spPr>
        <p:txBody>
          <a:bodyPr vert="eaVert" anchor="b" anchorCtr="0"/>
          <a:lstStyle/>
          <a:p>
            <a:r>
              <a:rPr lang="en-GB"/>
              <a:t>Click to edit Master title style</a:t>
            </a:r>
            <a:endParaRPr lang="en-US"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7" name="Rectangle 6">
            <a:extLst>
              <a:ext uri="{FF2B5EF4-FFF2-40B4-BE49-F238E27FC236}">
                <a16:creationId xmlns:a16="http://schemas.microsoft.com/office/drawing/2014/main" id="{D417386D-78B2-1C1D-859D-326CB622C881}"/>
              </a:ext>
            </a:extLst>
          </p:cNvPr>
          <p:cNvSpPr/>
          <p:nvPr userDrawn="1"/>
        </p:nvSpPr>
        <p:spPr>
          <a:xfrm>
            <a:off x="-117002" y="4975858"/>
            <a:ext cx="9375913" cy="177809"/>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4802958-D49F-7A2A-493F-E78329C962DA}"/>
              </a:ext>
            </a:extLst>
          </p:cNvPr>
          <p:cNvSpPr/>
          <p:nvPr userDrawn="1"/>
        </p:nvSpPr>
        <p:spPr>
          <a:xfrm>
            <a:off x="325757"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E5B11C1-8234-0FC6-57F6-5E840C9D75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9167" y="475238"/>
            <a:ext cx="1087247" cy="297181"/>
          </a:xfrm>
          <a:prstGeom prst="rect">
            <a:avLst/>
          </a:prstGeom>
        </p:spPr>
      </p:pic>
      <p:sp>
        <p:nvSpPr>
          <p:cNvPr id="10" name="Rectangle 9">
            <a:extLst>
              <a:ext uri="{FF2B5EF4-FFF2-40B4-BE49-F238E27FC236}">
                <a16:creationId xmlns:a16="http://schemas.microsoft.com/office/drawing/2014/main" id="{629FF741-4FB5-0117-1164-12CF259379EB}"/>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9DBF0CA-7C8D-2DA8-81A2-818CCCD4275B}"/>
              </a:ext>
            </a:extLst>
          </p:cNvPr>
          <p:cNvSpPr/>
          <p:nvPr userDrawn="1"/>
        </p:nvSpPr>
        <p:spPr>
          <a:xfrm flipV="1">
            <a:off x="324204"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417386D-78B2-1C1D-859D-326CB622C881}"/>
              </a:ext>
            </a:extLst>
          </p:cNvPr>
          <p:cNvSpPr/>
          <p:nvPr userDrawn="1"/>
        </p:nvSpPr>
        <p:spPr>
          <a:xfrm>
            <a:off x="-117002" y="-144778"/>
            <a:ext cx="9375913" cy="5298446"/>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05979"/>
            <a:ext cx="1752600" cy="4388644"/>
          </a:xfrm>
        </p:spPr>
        <p:txBody>
          <a:bodyPr vert="eaVert" anchor="b" anchorCtr="0"/>
          <a:lstStyle>
            <a:lvl1pPr>
              <a:defRPr>
                <a:solidFill>
                  <a:schemeClr val="bg1"/>
                </a:solidFill>
              </a:defRPr>
            </a:lvl1pPr>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rot="16200000">
            <a:off x="7856152" y="1188720"/>
            <a:ext cx="1828799" cy="365760"/>
          </a:xfrm>
          <a:prstGeom prst="rect">
            <a:avLst/>
          </a:prstGeom>
        </p:spPr>
        <p:txBody>
          <a:bodyPr/>
          <a:lstStyle/>
          <a:p>
            <a:fld id="{94DDD5FD-9315-C146-B5DF-6EBADE92B940}" type="datetimeFigureOut">
              <a:rPr lang="en-US" smtClean="0"/>
              <a:t>10/6/26</a:t>
            </a:fld>
            <a:endParaRPr lang="en-US"/>
          </a:p>
        </p:txBody>
      </p:sp>
      <p:sp>
        <p:nvSpPr>
          <p:cNvPr id="5" name="Footer Placeholder 4"/>
          <p:cNvSpPr>
            <a:spLocks noGrp="1"/>
          </p:cNvSpPr>
          <p:nvPr>
            <p:ph type="ftr" sz="quarter" idx="11"/>
          </p:nvPr>
        </p:nvSpPr>
        <p:spPr>
          <a:xfrm rot="16200000">
            <a:off x="7882821" y="2990850"/>
            <a:ext cx="1775461" cy="365760"/>
          </a:xfrm>
          <a:prstGeom prst="rect">
            <a:avLst/>
          </a:prstGeom>
        </p:spPr>
        <p:txBody>
          <a:bodyPr/>
          <a:lstStyle/>
          <a:p>
            <a:endParaRPr lang="en-US"/>
          </a:p>
        </p:txBody>
      </p:sp>
      <p:sp>
        <p:nvSpPr>
          <p:cNvPr id="6" name="Slide Number Placeholder 5"/>
          <p:cNvSpPr>
            <a:spLocks noGrp="1"/>
          </p:cNvSpPr>
          <p:nvPr>
            <p:ph type="sldNum" sz="quarter" idx="12"/>
          </p:nvPr>
        </p:nvSpPr>
        <p:spPr>
          <a:xfrm>
            <a:off x="8531788" y="4236720"/>
            <a:ext cx="548640" cy="297180"/>
          </a:xfrm>
          <a:prstGeom prst="bracketPair">
            <a:avLst>
              <a:gd name="adj" fmla="val 17949"/>
            </a:avLst>
          </a:prstGeom>
        </p:spPr>
        <p:txBody>
          <a:bodyPr/>
          <a:lstStyle/>
          <a:p>
            <a:fld id="{DFBD1FA1-97CA-7241-B76C-4087004E07CB}" type="slidenum">
              <a:rPr lang="en-US" smtClean="0"/>
              <a:t>‹#›</a:t>
            </a:fld>
            <a:endParaRPr lang="en-US"/>
          </a:p>
        </p:txBody>
      </p:sp>
      <p:sp>
        <p:nvSpPr>
          <p:cNvPr id="8" name="Rectangle 7">
            <a:extLst>
              <a:ext uri="{FF2B5EF4-FFF2-40B4-BE49-F238E27FC236}">
                <a16:creationId xmlns:a16="http://schemas.microsoft.com/office/drawing/2014/main" id="{A4802958-D49F-7A2A-493F-E78329C962DA}"/>
              </a:ext>
            </a:extLst>
          </p:cNvPr>
          <p:cNvSpPr/>
          <p:nvPr userDrawn="1"/>
        </p:nvSpPr>
        <p:spPr>
          <a:xfrm>
            <a:off x="325757" y="-144779"/>
            <a:ext cx="1590818" cy="977900"/>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E5B11C1-8234-0FC6-57F6-5E840C9D75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9167" y="475238"/>
            <a:ext cx="1087247" cy="297181"/>
          </a:xfrm>
          <a:prstGeom prst="rect">
            <a:avLst/>
          </a:prstGeom>
        </p:spPr>
      </p:pic>
      <p:sp>
        <p:nvSpPr>
          <p:cNvPr id="10" name="Rectangle 9">
            <a:extLst>
              <a:ext uri="{FF2B5EF4-FFF2-40B4-BE49-F238E27FC236}">
                <a16:creationId xmlns:a16="http://schemas.microsoft.com/office/drawing/2014/main" id="{629FF741-4FB5-0117-1164-12CF259379EB}"/>
              </a:ext>
            </a:extLst>
          </p:cNvPr>
          <p:cNvSpPr/>
          <p:nvPr userDrawn="1"/>
        </p:nvSpPr>
        <p:spPr>
          <a:xfrm flipV="1">
            <a:off x="-237067" y="4950457"/>
            <a:ext cx="9618134"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9DBF0CA-7C8D-2DA8-81A2-818CCCD4275B}"/>
              </a:ext>
            </a:extLst>
          </p:cNvPr>
          <p:cNvSpPr/>
          <p:nvPr userDrawn="1"/>
        </p:nvSpPr>
        <p:spPr>
          <a:xfrm flipV="1">
            <a:off x="324204" y="827189"/>
            <a:ext cx="1590818" cy="45719"/>
          </a:xfrm>
          <a:prstGeom prst="rect">
            <a:avLst/>
          </a:prstGeom>
          <a:solidFill>
            <a:srgbClr val="8A1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2832258"/>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7620000" cy="857250"/>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200150"/>
            <a:ext cx="7620000" cy="360045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24" r:id="rId3"/>
    <p:sldLayoutId id="2147483723" r:id="rId4"/>
    <p:sldLayoutId id="2147483725" r:id="rId5"/>
    <p:sldLayoutId id="2147483726" r:id="rId6"/>
    <p:sldLayoutId id="2147483727" r:id="rId7"/>
    <p:sldLayoutId id="2147483728" r:id="rId8"/>
    <p:sldLayoutId id="2147483729" r:id="rId9"/>
    <p:sldLayoutId id="2147483707" r:id="rId10"/>
    <p:sldLayoutId id="2147483708" r:id="rId11"/>
    <p:sldLayoutId id="2147483730" r:id="rId12"/>
    <p:sldLayoutId id="2147483709" r:id="rId13"/>
    <p:sldLayoutId id="2147483731" r:id="rId14"/>
    <p:sldLayoutId id="2147483710" r:id="rId15"/>
    <p:sldLayoutId id="2147483732" r:id="rId16"/>
    <p:sldLayoutId id="2147483712" r:id="rId17"/>
    <p:sldLayoutId id="2147483733" r:id="rId18"/>
    <p:sldLayoutId id="2147483714" r:id="rId19"/>
    <p:sldLayoutId id="2147483734" r:id="rId20"/>
    <p:sldLayoutId id="2147483715" r:id="rId21"/>
    <p:sldLayoutId id="2147483735" r:id="rId22"/>
  </p:sldLayoutIdLst>
  <p:transition spd="slow">
    <p:wipe/>
  </p:transition>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40.gif"/><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bossklein.com/" TargetMode="Externa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C8AB014-4DD7-59FC-9686-94C56EB9C1CA}"/>
              </a:ext>
            </a:extLst>
          </p:cNvPr>
          <p:cNvSpPr/>
          <p:nvPr/>
        </p:nvSpPr>
        <p:spPr>
          <a:xfrm>
            <a:off x="-115957" y="-72887"/>
            <a:ext cx="9375913" cy="5333441"/>
          </a:xfrm>
          <a:prstGeom prst="rect">
            <a:avLst/>
          </a:prstGeom>
          <a:solidFill>
            <a:srgbClr val="1418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578ABF0-94C9-B1AA-BCE3-44F5D164BB8D}"/>
              </a:ext>
            </a:extLst>
          </p:cNvPr>
          <p:cNvSpPr/>
          <p:nvPr/>
        </p:nvSpPr>
        <p:spPr>
          <a:xfrm>
            <a:off x="-159745" y="3591499"/>
            <a:ext cx="9463490" cy="552143"/>
          </a:xfrm>
          <a:prstGeom prst="rect">
            <a:avLst/>
          </a:prstGeom>
          <a:gradFill flip="none" rotWithShape="1">
            <a:gsLst>
              <a:gs pos="0">
                <a:srgbClr val="141832"/>
              </a:gs>
              <a:gs pos="50000">
                <a:schemeClr val="accent1">
                  <a:shade val="67500"/>
                  <a:satMod val="115000"/>
                </a:schemeClr>
              </a:gs>
              <a:gs pos="100000">
                <a:srgbClr val="8A1A9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4BBF0CA-541A-A5AC-0F32-5155648E62F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 y="1017287"/>
            <a:ext cx="9144001" cy="2728423"/>
          </a:xfrm>
          <a:prstGeom prst="rect">
            <a:avLst/>
          </a:prstGeom>
        </p:spPr>
      </p:pic>
      <p:pic>
        <p:nvPicPr>
          <p:cNvPr id="20" name="Picture 19" descr="A black and white logo&#10;&#10;Description automatically generated">
            <a:extLst>
              <a:ext uri="{FF2B5EF4-FFF2-40B4-BE49-F238E27FC236}">
                <a16:creationId xmlns:a16="http://schemas.microsoft.com/office/drawing/2014/main" id="{595DC48E-D6F1-C0F1-7195-4A20750D98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75924" y="238125"/>
            <a:ext cx="1980537" cy="472535"/>
          </a:xfrm>
          <a:prstGeom prst="rect">
            <a:avLst/>
          </a:prstGeom>
        </p:spPr>
      </p:pic>
      <p:pic>
        <p:nvPicPr>
          <p:cNvPr id="15" name="Picture 14" descr="A white text on a black background&#10;&#10;Description automatically generated">
            <a:extLst>
              <a:ext uri="{FF2B5EF4-FFF2-40B4-BE49-F238E27FC236}">
                <a16:creationId xmlns:a16="http://schemas.microsoft.com/office/drawing/2014/main" id="{72CEB4E7-DC9D-9A4C-53F0-8D807B9659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0276" y="302256"/>
            <a:ext cx="3468266" cy="514725"/>
          </a:xfrm>
          <a:prstGeom prst="rect">
            <a:avLst/>
          </a:prstGeom>
        </p:spPr>
      </p:pic>
      <p:pic>
        <p:nvPicPr>
          <p:cNvPr id="12" name="Picture 11">
            <a:extLst>
              <a:ext uri="{FF2B5EF4-FFF2-40B4-BE49-F238E27FC236}">
                <a16:creationId xmlns:a16="http://schemas.microsoft.com/office/drawing/2014/main" id="{6B9DAD67-B443-A822-D171-AAFAD2E8E39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718542" y="4242552"/>
            <a:ext cx="5063519" cy="306364"/>
          </a:xfrm>
          <a:prstGeom prst="rect">
            <a:avLst/>
          </a:prstGeom>
        </p:spPr>
      </p:pic>
      <p:pic>
        <p:nvPicPr>
          <p:cNvPr id="16" name="Picture 15">
            <a:extLst>
              <a:ext uri="{FF2B5EF4-FFF2-40B4-BE49-F238E27FC236}">
                <a16:creationId xmlns:a16="http://schemas.microsoft.com/office/drawing/2014/main" id="{B88FF916-3D8C-1CAC-E2C3-4D9DBF84C99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0276" y="1736849"/>
            <a:ext cx="3356603" cy="3356603"/>
          </a:xfrm>
          <a:prstGeom prst="rect">
            <a:avLst/>
          </a:prstGeom>
        </p:spPr>
      </p:pic>
    </p:spTree>
    <p:extLst>
      <p:ext uri="{BB962C8B-B14F-4D97-AF65-F5344CB8AC3E}">
        <p14:creationId xmlns:p14="http://schemas.microsoft.com/office/powerpoint/2010/main" val="3882148379"/>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7CFCB-8FA6-078A-8B9C-D7D0E83F3D3E}"/>
              </a:ext>
            </a:extLst>
          </p:cNvPr>
          <p:cNvSpPr>
            <a:spLocks noGrp="1"/>
          </p:cNvSpPr>
          <p:nvPr>
            <p:ph type="ctrTitle"/>
          </p:nvPr>
        </p:nvSpPr>
        <p:spPr/>
        <p:txBody>
          <a:bodyPr/>
          <a:lstStyle/>
          <a:p>
            <a:r>
              <a:rPr lang="en-US" sz="4400" b="1" spc="-300" dirty="0">
                <a:solidFill>
                  <a:srgbClr val="8A1A9B"/>
                </a:solidFill>
              </a:rPr>
              <a:t>USP - </a:t>
            </a:r>
            <a:r>
              <a:rPr lang="en-US" sz="4400" spc="-300" dirty="0">
                <a:solidFill>
                  <a:srgbClr val="8A1A9B"/>
                </a:solidFill>
              </a:rPr>
              <a:t>Unique Selling Points</a:t>
            </a:r>
          </a:p>
        </p:txBody>
      </p:sp>
      <p:sp>
        <p:nvSpPr>
          <p:cNvPr id="3" name="Subtitle 2">
            <a:extLst>
              <a:ext uri="{FF2B5EF4-FFF2-40B4-BE49-F238E27FC236}">
                <a16:creationId xmlns:a16="http://schemas.microsoft.com/office/drawing/2014/main" id="{8E563D09-5E15-C571-9004-ECB5A6E41890}"/>
              </a:ext>
            </a:extLst>
          </p:cNvPr>
          <p:cNvSpPr>
            <a:spLocks noGrp="1"/>
          </p:cNvSpPr>
          <p:nvPr>
            <p:ph type="subTitle" idx="1"/>
          </p:nvPr>
        </p:nvSpPr>
        <p:spPr>
          <a:xfrm>
            <a:off x="685799" y="4116229"/>
            <a:ext cx="8458201" cy="800100"/>
          </a:xfrm>
        </p:spPr>
        <p:txBody>
          <a:bodyPr>
            <a:normAutofit/>
          </a:bodyPr>
          <a:lstStyle/>
          <a:p>
            <a:r>
              <a:rPr lang="en-US" dirty="0"/>
              <a:t>Why choose </a:t>
            </a:r>
            <a:r>
              <a:rPr lang="en-US" dirty="0" err="1"/>
              <a:t>Bossklein</a:t>
            </a:r>
            <a:r>
              <a:rPr lang="en-US" dirty="0"/>
              <a:t> as your infection control partner</a:t>
            </a:r>
          </a:p>
        </p:txBody>
      </p:sp>
      <p:pic>
        <p:nvPicPr>
          <p:cNvPr id="5" name="Picture 4">
            <a:extLst>
              <a:ext uri="{FF2B5EF4-FFF2-40B4-BE49-F238E27FC236}">
                <a16:creationId xmlns:a16="http://schemas.microsoft.com/office/drawing/2014/main" id="{0B0EC42A-4DE6-DD4D-C0EC-2DF61B120F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7130" y="1744831"/>
            <a:ext cx="4632638" cy="687530"/>
          </a:xfrm>
          <a:prstGeom prst="rect">
            <a:avLst/>
          </a:prstGeom>
        </p:spPr>
      </p:pic>
    </p:spTree>
    <p:extLst>
      <p:ext uri="{BB962C8B-B14F-4D97-AF65-F5344CB8AC3E}">
        <p14:creationId xmlns:p14="http://schemas.microsoft.com/office/powerpoint/2010/main" val="49421196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3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F98DA-E3A7-DB4F-9FF9-C0AF66F783D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4794B1D-FA44-59BD-3664-A8C6F914B243}"/>
              </a:ext>
            </a:extLst>
          </p:cNvPr>
          <p:cNvSpPr txBox="1">
            <a:spLocks noGrp="1"/>
          </p:cNvSpPr>
          <p:nvPr>
            <p:ph type="title"/>
          </p:nvPr>
        </p:nvSpPr>
        <p:spPr>
          <a:xfrm>
            <a:off x="762000" y="2047327"/>
            <a:ext cx="7620000" cy="8572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0" kern="1200" cap="none" spc="-100" baseline="0">
                <a:ln>
                  <a:noFill/>
                </a:ln>
                <a:solidFill>
                  <a:srgbClr val="8A1A9B"/>
                </a:solidFill>
                <a:effectLst/>
                <a:latin typeface="+mj-lt"/>
                <a:ea typeface="+mj-ea"/>
                <a:cs typeface="+mj-cs"/>
              </a:defRPr>
            </a:lvl1pPr>
          </a:lstStyle>
          <a:p>
            <a:pPr algn="ctr"/>
            <a:r>
              <a:rPr lang="en-US" b="1" dirty="0"/>
              <a:t>What is </a:t>
            </a:r>
            <a:r>
              <a:rPr lang="en-US" b="1" dirty="0" err="1"/>
              <a:t>Bossklein</a:t>
            </a:r>
            <a:r>
              <a:rPr lang="en-US" b="1" dirty="0"/>
              <a:t>?</a:t>
            </a:r>
          </a:p>
        </p:txBody>
      </p:sp>
    </p:spTree>
    <p:extLst>
      <p:ext uri="{BB962C8B-B14F-4D97-AF65-F5344CB8AC3E}">
        <p14:creationId xmlns:p14="http://schemas.microsoft.com/office/powerpoint/2010/main" val="17587433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89B80-B438-D94B-EAB5-312B2925704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6803BA7-785D-E844-C097-A2B37926EC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05285" y="-5081"/>
            <a:ext cx="2552403" cy="2552403"/>
          </a:xfrm>
          <a:prstGeom prst="rect">
            <a:avLst/>
          </a:prstGeom>
        </p:spPr>
      </p:pic>
      <p:pic>
        <p:nvPicPr>
          <p:cNvPr id="14" name="Picture 13">
            <a:extLst>
              <a:ext uri="{FF2B5EF4-FFF2-40B4-BE49-F238E27FC236}">
                <a16:creationId xmlns:a16="http://schemas.microsoft.com/office/drawing/2014/main" id="{D09EE3CB-DDC0-7D18-3BBF-16F5D1252E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05285" y="2537237"/>
            <a:ext cx="2406756" cy="2406756"/>
          </a:xfrm>
          <a:prstGeom prst="rect">
            <a:avLst/>
          </a:prstGeom>
        </p:spPr>
      </p:pic>
      <p:pic>
        <p:nvPicPr>
          <p:cNvPr id="22" name="Picture 21">
            <a:extLst>
              <a:ext uri="{FF2B5EF4-FFF2-40B4-BE49-F238E27FC236}">
                <a16:creationId xmlns:a16="http://schemas.microsoft.com/office/drawing/2014/main" id="{65276D78-EDB6-DED0-D0D6-18769F87AE6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0" y="2538954"/>
            <a:ext cx="2405039" cy="2405039"/>
          </a:xfrm>
          <a:prstGeom prst="rect">
            <a:avLst/>
          </a:prstGeom>
        </p:spPr>
      </p:pic>
      <p:pic>
        <p:nvPicPr>
          <p:cNvPr id="16" name="Picture 15">
            <a:extLst>
              <a:ext uri="{FF2B5EF4-FFF2-40B4-BE49-F238E27FC236}">
                <a16:creationId xmlns:a16="http://schemas.microsoft.com/office/drawing/2014/main" id="{87AFFC12-63E2-9E95-9492-1ED50C1D59D5}"/>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516968" y="-29968"/>
            <a:ext cx="2639725" cy="2567206"/>
          </a:xfrm>
          <a:prstGeom prst="rect">
            <a:avLst/>
          </a:prstGeom>
        </p:spPr>
      </p:pic>
      <p:pic>
        <p:nvPicPr>
          <p:cNvPr id="18" name="Picture 17">
            <a:extLst>
              <a:ext uri="{FF2B5EF4-FFF2-40B4-BE49-F238E27FC236}">
                <a16:creationId xmlns:a16="http://schemas.microsoft.com/office/drawing/2014/main" id="{68C64C4B-EA28-882B-C1CA-07554C5E1D57}"/>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 y="-16427"/>
            <a:ext cx="2394064" cy="2567206"/>
          </a:xfrm>
          <a:prstGeom prst="rect">
            <a:avLst/>
          </a:prstGeom>
        </p:spPr>
      </p:pic>
      <p:pic>
        <p:nvPicPr>
          <p:cNvPr id="3" name="Picture 2">
            <a:extLst>
              <a:ext uri="{FF2B5EF4-FFF2-40B4-BE49-F238E27FC236}">
                <a16:creationId xmlns:a16="http://schemas.microsoft.com/office/drawing/2014/main" id="{F5007594-FA3C-3B28-FBAB-2E01E0F701F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91597" y="2391590"/>
            <a:ext cx="2552403" cy="2552403"/>
          </a:xfrm>
          <a:prstGeom prst="rect">
            <a:avLst/>
          </a:prstGeom>
        </p:spPr>
      </p:pic>
      <p:pic>
        <p:nvPicPr>
          <p:cNvPr id="6" name="Picture 5">
            <a:extLst>
              <a:ext uri="{FF2B5EF4-FFF2-40B4-BE49-F238E27FC236}">
                <a16:creationId xmlns:a16="http://schemas.microsoft.com/office/drawing/2014/main" id="{F3F9B535-84B1-FAA3-9775-ACD52667423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84841" y="2391590"/>
            <a:ext cx="2406756" cy="2552403"/>
          </a:xfrm>
          <a:prstGeom prst="rect">
            <a:avLst/>
          </a:prstGeom>
        </p:spPr>
      </p:pic>
      <p:pic>
        <p:nvPicPr>
          <p:cNvPr id="12" name="Picture 11">
            <a:extLst>
              <a:ext uri="{FF2B5EF4-FFF2-40B4-BE49-F238E27FC236}">
                <a16:creationId xmlns:a16="http://schemas.microsoft.com/office/drawing/2014/main" id="{C8E342B7-5161-449B-92E1-9AF65392F20C}"/>
              </a:ext>
            </a:extLst>
          </p:cNvPr>
          <p:cNvPicPr>
            <a:picLocks noChangeAspect="1"/>
          </p:cNvPicPr>
          <p:nvPr/>
        </p:nvPicPr>
        <p:blipFill>
          <a:blip r:embed="rId10" cstate="screen">
            <a:extLst>
              <a:ext uri="{28A0092B-C50C-407E-A947-70E740481C1C}">
                <a14:useLocalDpi xmlns:a14="http://schemas.microsoft.com/office/drawing/2010/main"/>
              </a:ext>
            </a:extLst>
          </a:blip>
          <a:srcRect b="-117"/>
          <a:stretch>
            <a:fillRect/>
          </a:stretch>
        </p:blipFill>
        <p:spPr>
          <a:xfrm>
            <a:off x="4184841" y="-5081"/>
            <a:ext cx="2406756" cy="2543579"/>
          </a:xfrm>
          <a:prstGeom prst="rect">
            <a:avLst/>
          </a:prstGeom>
        </p:spPr>
      </p:pic>
      <p:sp>
        <p:nvSpPr>
          <p:cNvPr id="23" name="TextBox 22">
            <a:extLst>
              <a:ext uri="{FF2B5EF4-FFF2-40B4-BE49-F238E27FC236}">
                <a16:creationId xmlns:a16="http://schemas.microsoft.com/office/drawing/2014/main" id="{F3B4809E-EF07-891A-E0E0-02BD2BBB9303}"/>
              </a:ext>
            </a:extLst>
          </p:cNvPr>
          <p:cNvSpPr txBox="1"/>
          <p:nvPr/>
        </p:nvSpPr>
        <p:spPr>
          <a:xfrm>
            <a:off x="1114271" y="2120880"/>
            <a:ext cx="6886833" cy="830997"/>
          </a:xfrm>
          <a:prstGeom prst="rect">
            <a:avLst/>
          </a:prstGeom>
          <a:solidFill>
            <a:schemeClr val="bg1">
              <a:alpha val="90259"/>
            </a:schemeClr>
          </a:solidFill>
        </p:spPr>
        <p:txBody>
          <a:bodyPr wrap="square" rtlCol="0">
            <a:spAutoFit/>
          </a:bodyPr>
          <a:lstStyle/>
          <a:p>
            <a:pPr algn="ctr"/>
            <a:r>
              <a:rPr lang="en-GB" sz="2400" dirty="0">
                <a:solidFill>
                  <a:schemeClr val="bg2"/>
                </a:solidFill>
              </a:rPr>
              <a:t>A comprehensive range of </a:t>
            </a:r>
          </a:p>
          <a:p>
            <a:pPr algn="ctr"/>
            <a:r>
              <a:rPr lang="en-GB" sz="2400" dirty="0">
                <a:solidFill>
                  <a:schemeClr val="bg2"/>
                </a:solidFill>
              </a:rPr>
              <a:t>clinical </a:t>
            </a:r>
            <a:r>
              <a:rPr lang="en-GB" sz="2400" b="1" dirty="0">
                <a:solidFill>
                  <a:schemeClr val="bg2"/>
                </a:solidFill>
              </a:rPr>
              <a:t>infection control</a:t>
            </a:r>
            <a:r>
              <a:rPr lang="en-GB" sz="2400" dirty="0">
                <a:solidFill>
                  <a:schemeClr val="bg2"/>
                </a:solidFill>
              </a:rPr>
              <a:t> products</a:t>
            </a:r>
            <a:endParaRPr lang="en-US" sz="2400" dirty="0">
              <a:solidFill>
                <a:schemeClr val="bg2"/>
              </a:solidFill>
            </a:endParaRPr>
          </a:p>
        </p:txBody>
      </p:sp>
    </p:spTree>
    <p:extLst>
      <p:ext uri="{BB962C8B-B14F-4D97-AF65-F5344CB8AC3E}">
        <p14:creationId xmlns:p14="http://schemas.microsoft.com/office/powerpoint/2010/main" val="210070612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anim calcmode="lin" valueType="num">
                                      <p:cBhvr>
                                        <p:cTn id="9"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1C6C50-8EDA-EF49-5F7A-2FE7F78073AE}"/>
              </a:ext>
            </a:extLst>
          </p:cNvPr>
          <p:cNvSpPr txBox="1">
            <a:spLocks noGrp="1"/>
          </p:cNvSpPr>
          <p:nvPr>
            <p:ph type="title"/>
          </p:nvPr>
        </p:nvSpPr>
        <p:spPr>
          <a:xfrm>
            <a:off x="762000" y="2047327"/>
            <a:ext cx="7620000" cy="85725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0" kern="1200" cap="none" spc="-100" baseline="0">
                <a:ln>
                  <a:noFill/>
                </a:ln>
                <a:solidFill>
                  <a:srgbClr val="8A1A9B"/>
                </a:solidFill>
                <a:effectLst/>
                <a:latin typeface="+mj-lt"/>
                <a:ea typeface="+mj-ea"/>
                <a:cs typeface="+mj-cs"/>
              </a:defRPr>
            </a:lvl1pPr>
          </a:lstStyle>
          <a:p>
            <a:pPr algn="ctr"/>
            <a:r>
              <a:rPr lang="en-US" b="1" dirty="0"/>
              <a:t>But what makes </a:t>
            </a:r>
            <a:r>
              <a:rPr lang="en-US" b="1" dirty="0" err="1"/>
              <a:t>Bossklein</a:t>
            </a:r>
            <a:r>
              <a:rPr lang="en-US" b="1" dirty="0"/>
              <a:t> unique?….</a:t>
            </a:r>
          </a:p>
        </p:txBody>
      </p:sp>
    </p:spTree>
    <p:extLst>
      <p:ext uri="{BB962C8B-B14F-4D97-AF65-F5344CB8AC3E}">
        <p14:creationId xmlns:p14="http://schemas.microsoft.com/office/powerpoint/2010/main" val="44057707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1FE5E-2467-61C9-5AB8-1FA284A94638}"/>
              </a:ext>
            </a:extLst>
          </p:cNvPr>
          <p:cNvSpPr>
            <a:spLocks noGrp="1"/>
          </p:cNvSpPr>
          <p:nvPr>
            <p:ph type="title"/>
          </p:nvPr>
        </p:nvSpPr>
        <p:spPr/>
        <p:txBody>
          <a:bodyPr/>
          <a:lstStyle/>
          <a:p>
            <a:r>
              <a:rPr lang="en-GB" b="1" dirty="0"/>
              <a:t>Clinically Engineered</a:t>
            </a:r>
            <a:endParaRPr lang="en-US" dirty="0"/>
          </a:p>
        </p:txBody>
      </p:sp>
      <p:grpSp>
        <p:nvGrpSpPr>
          <p:cNvPr id="3" name="Group 2">
            <a:extLst>
              <a:ext uri="{FF2B5EF4-FFF2-40B4-BE49-F238E27FC236}">
                <a16:creationId xmlns:a16="http://schemas.microsoft.com/office/drawing/2014/main" id="{A23CF9F3-0AF7-C461-A201-0963E978D8EA}"/>
              </a:ext>
            </a:extLst>
          </p:cNvPr>
          <p:cNvGrpSpPr/>
          <p:nvPr/>
        </p:nvGrpSpPr>
        <p:grpSpPr>
          <a:xfrm>
            <a:off x="575953" y="1522999"/>
            <a:ext cx="2654516" cy="2946860"/>
            <a:chOff x="575953" y="1522999"/>
            <a:chExt cx="2654516" cy="2946860"/>
          </a:xfrm>
        </p:grpSpPr>
        <p:pic>
          <p:nvPicPr>
            <p:cNvPr id="13" name="Picture 12">
              <a:extLst>
                <a:ext uri="{FF2B5EF4-FFF2-40B4-BE49-F238E27FC236}">
                  <a16:creationId xmlns:a16="http://schemas.microsoft.com/office/drawing/2014/main" id="{96C2CE49-8EA6-5ADA-8DE1-98D1DC2074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3881" y="1522999"/>
              <a:ext cx="2063763" cy="1997745"/>
            </a:xfrm>
            <a:prstGeom prst="rect">
              <a:avLst/>
            </a:prstGeom>
          </p:spPr>
        </p:pic>
        <p:sp>
          <p:nvSpPr>
            <p:cNvPr id="14" name="TextBox 13">
              <a:extLst>
                <a:ext uri="{FF2B5EF4-FFF2-40B4-BE49-F238E27FC236}">
                  <a16:creationId xmlns:a16="http://schemas.microsoft.com/office/drawing/2014/main" id="{B3D23235-2334-5F7B-BE5E-6B91D7097493}"/>
                </a:ext>
              </a:extLst>
            </p:cNvPr>
            <p:cNvSpPr txBox="1"/>
            <p:nvPr/>
          </p:nvSpPr>
          <p:spPr>
            <a:xfrm>
              <a:off x="575953" y="3454196"/>
              <a:ext cx="2654516" cy="1015663"/>
            </a:xfrm>
            <a:prstGeom prst="rect">
              <a:avLst/>
            </a:prstGeom>
            <a:noFill/>
          </p:spPr>
          <p:txBody>
            <a:bodyPr wrap="square" rtlCol="0">
              <a:spAutoFit/>
            </a:bodyPr>
            <a:lstStyle/>
            <a:p>
              <a:pPr algn="ctr"/>
              <a:r>
                <a:rPr lang="en-US" sz="2000" b="1" dirty="0">
                  <a:solidFill>
                    <a:srgbClr val="8A1A9B"/>
                  </a:solidFill>
                </a:rPr>
                <a:t>Designed specifically for dental and medical</a:t>
              </a:r>
            </a:p>
          </p:txBody>
        </p:sp>
      </p:grpSp>
      <p:grpSp>
        <p:nvGrpSpPr>
          <p:cNvPr id="5" name="Group 4">
            <a:extLst>
              <a:ext uri="{FF2B5EF4-FFF2-40B4-BE49-F238E27FC236}">
                <a16:creationId xmlns:a16="http://schemas.microsoft.com/office/drawing/2014/main" id="{91D430B5-AB0A-84A1-0553-BF242A223078}"/>
              </a:ext>
            </a:extLst>
          </p:cNvPr>
          <p:cNvGrpSpPr/>
          <p:nvPr/>
        </p:nvGrpSpPr>
        <p:grpSpPr>
          <a:xfrm>
            <a:off x="3381630" y="1863016"/>
            <a:ext cx="2345840" cy="2606843"/>
            <a:chOff x="3381630" y="1863016"/>
            <a:chExt cx="2345840" cy="2606843"/>
          </a:xfrm>
        </p:grpSpPr>
        <p:sp>
          <p:nvSpPr>
            <p:cNvPr id="16" name="TextBox 15">
              <a:extLst>
                <a:ext uri="{FF2B5EF4-FFF2-40B4-BE49-F238E27FC236}">
                  <a16:creationId xmlns:a16="http://schemas.microsoft.com/office/drawing/2014/main" id="{A51AD545-2BC1-C3EF-7218-3A3495BF544B}"/>
                </a:ext>
              </a:extLst>
            </p:cNvPr>
            <p:cNvSpPr txBox="1"/>
            <p:nvPr/>
          </p:nvSpPr>
          <p:spPr>
            <a:xfrm>
              <a:off x="3416532" y="3454196"/>
              <a:ext cx="2310938" cy="1015663"/>
            </a:xfrm>
            <a:prstGeom prst="rect">
              <a:avLst/>
            </a:prstGeom>
            <a:noFill/>
          </p:spPr>
          <p:txBody>
            <a:bodyPr wrap="square" rtlCol="0">
              <a:spAutoFit/>
            </a:bodyPr>
            <a:lstStyle/>
            <a:p>
              <a:pPr algn="ctr"/>
              <a:r>
                <a:rPr lang="en-US" sz="2000" b="1" dirty="0">
                  <a:solidFill>
                    <a:srgbClr val="8A1A9B"/>
                  </a:solidFill>
                </a:rPr>
                <a:t>Purpose built for specific clinical needs</a:t>
              </a:r>
            </a:p>
          </p:txBody>
        </p:sp>
        <p:grpSp>
          <p:nvGrpSpPr>
            <p:cNvPr id="4" name="Group 3">
              <a:extLst>
                <a:ext uri="{FF2B5EF4-FFF2-40B4-BE49-F238E27FC236}">
                  <a16:creationId xmlns:a16="http://schemas.microsoft.com/office/drawing/2014/main" id="{E5413B9A-100E-88FF-1C68-D33E7D533A0A}"/>
                </a:ext>
              </a:extLst>
            </p:cNvPr>
            <p:cNvGrpSpPr/>
            <p:nvPr/>
          </p:nvGrpSpPr>
          <p:grpSpPr>
            <a:xfrm>
              <a:off x="3381630" y="1863016"/>
              <a:ext cx="2290363" cy="1317709"/>
              <a:chOff x="3381630" y="1863016"/>
              <a:chExt cx="2290363" cy="1317709"/>
            </a:xfrm>
          </p:grpSpPr>
          <p:pic>
            <p:nvPicPr>
              <p:cNvPr id="20" name="Picture 19">
                <a:extLst>
                  <a:ext uri="{FF2B5EF4-FFF2-40B4-BE49-F238E27FC236}">
                    <a16:creationId xmlns:a16="http://schemas.microsoft.com/office/drawing/2014/main" id="{32A4F547-F0B5-FA3E-CFEA-7E0925FA6D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89152" y="1863016"/>
                <a:ext cx="1361254" cy="1317709"/>
              </a:xfrm>
              <a:prstGeom prst="rect">
                <a:avLst/>
              </a:prstGeom>
            </p:spPr>
          </p:pic>
          <p:pic>
            <p:nvPicPr>
              <p:cNvPr id="24" name="Picture 23">
                <a:extLst>
                  <a:ext uri="{FF2B5EF4-FFF2-40B4-BE49-F238E27FC236}">
                    <a16:creationId xmlns:a16="http://schemas.microsoft.com/office/drawing/2014/main" id="{93B3E384-2463-82AA-5CC9-85C84C75FA3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70218" y="2149748"/>
                <a:ext cx="801775" cy="776127"/>
              </a:xfrm>
              <a:prstGeom prst="rect">
                <a:avLst/>
              </a:prstGeom>
            </p:spPr>
          </p:pic>
          <p:pic>
            <p:nvPicPr>
              <p:cNvPr id="26" name="Picture 25">
                <a:extLst>
                  <a:ext uri="{FF2B5EF4-FFF2-40B4-BE49-F238E27FC236}">
                    <a16:creationId xmlns:a16="http://schemas.microsoft.com/office/drawing/2014/main" id="{88FE5C73-C9DC-D85C-E965-9F3D77F460E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127434">
                <a:off x="3381630" y="2065564"/>
                <a:ext cx="969794" cy="938771"/>
              </a:xfrm>
              <a:prstGeom prst="rect">
                <a:avLst/>
              </a:prstGeom>
            </p:spPr>
          </p:pic>
        </p:grpSp>
      </p:grpSp>
      <p:grpSp>
        <p:nvGrpSpPr>
          <p:cNvPr id="6" name="Group 5">
            <a:extLst>
              <a:ext uri="{FF2B5EF4-FFF2-40B4-BE49-F238E27FC236}">
                <a16:creationId xmlns:a16="http://schemas.microsoft.com/office/drawing/2014/main" id="{9EA7C95E-D5BB-EC2D-FEB2-3F69A42D2BEC}"/>
              </a:ext>
            </a:extLst>
          </p:cNvPr>
          <p:cNvGrpSpPr/>
          <p:nvPr/>
        </p:nvGrpSpPr>
        <p:grpSpPr>
          <a:xfrm>
            <a:off x="6116437" y="1426007"/>
            <a:ext cx="2072722" cy="3046339"/>
            <a:chOff x="6116437" y="1426007"/>
            <a:chExt cx="2072722" cy="3046339"/>
          </a:xfrm>
        </p:grpSpPr>
        <p:sp>
          <p:nvSpPr>
            <p:cNvPr id="17" name="TextBox 16">
              <a:extLst>
                <a:ext uri="{FF2B5EF4-FFF2-40B4-BE49-F238E27FC236}">
                  <a16:creationId xmlns:a16="http://schemas.microsoft.com/office/drawing/2014/main" id="{E9FCA76C-7A37-9FE6-745C-73754EF3814E}"/>
                </a:ext>
              </a:extLst>
            </p:cNvPr>
            <p:cNvSpPr txBox="1"/>
            <p:nvPr/>
          </p:nvSpPr>
          <p:spPr>
            <a:xfrm>
              <a:off x="6171914" y="3456683"/>
              <a:ext cx="2017245" cy="1015663"/>
            </a:xfrm>
            <a:prstGeom prst="rect">
              <a:avLst/>
            </a:prstGeom>
            <a:noFill/>
          </p:spPr>
          <p:txBody>
            <a:bodyPr wrap="square" rtlCol="0">
              <a:spAutoFit/>
            </a:bodyPr>
            <a:lstStyle/>
            <a:p>
              <a:pPr algn="ctr"/>
              <a:r>
                <a:rPr lang="en-US" sz="2000" b="1" dirty="0">
                  <a:solidFill>
                    <a:srgbClr val="8A1A9B"/>
                  </a:solidFill>
                </a:rPr>
                <a:t>Increase work flow and safety</a:t>
              </a:r>
            </a:p>
          </p:txBody>
        </p:sp>
        <p:pic>
          <p:nvPicPr>
            <p:cNvPr id="28" name="Picture 27">
              <a:extLst>
                <a:ext uri="{FF2B5EF4-FFF2-40B4-BE49-F238E27FC236}">
                  <a16:creationId xmlns:a16="http://schemas.microsoft.com/office/drawing/2014/main" id="{6E95BAB8-033D-E0E3-6CA9-14C8E65C6E3B}"/>
                </a:ext>
              </a:extLst>
            </p:cNvPr>
            <p:cNvPicPr>
              <a:picLocks noChangeAspect="1"/>
            </p:cNvPicPr>
            <p:nvPr/>
          </p:nvPicPr>
          <p:blipFill>
            <a:blip r:embed="rId7"/>
            <a:stretch>
              <a:fillRect/>
            </a:stretch>
          </p:blipFill>
          <p:spPr>
            <a:xfrm>
              <a:off x="6116437" y="1426007"/>
              <a:ext cx="2017245" cy="1955521"/>
            </a:xfrm>
            <a:prstGeom prst="rect">
              <a:avLst/>
            </a:prstGeom>
          </p:spPr>
        </p:pic>
      </p:grpSp>
    </p:spTree>
    <p:extLst>
      <p:ext uri="{BB962C8B-B14F-4D97-AF65-F5344CB8AC3E}">
        <p14:creationId xmlns:p14="http://schemas.microsoft.com/office/powerpoint/2010/main" val="28546014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CB982-74FA-10E2-0558-9233EF14F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BBC88-8754-CFFC-3880-BB47FD7EBEC1}"/>
              </a:ext>
            </a:extLst>
          </p:cNvPr>
          <p:cNvSpPr>
            <a:spLocks noGrp="1"/>
          </p:cNvSpPr>
          <p:nvPr>
            <p:ph type="title"/>
          </p:nvPr>
        </p:nvSpPr>
        <p:spPr/>
        <p:txBody>
          <a:bodyPr/>
          <a:lstStyle/>
          <a:p>
            <a:r>
              <a:rPr lang="en-US" b="1" dirty="0"/>
              <a:t>Highest Test Standards </a:t>
            </a:r>
          </a:p>
        </p:txBody>
      </p:sp>
      <p:grpSp>
        <p:nvGrpSpPr>
          <p:cNvPr id="21" name="Group 20">
            <a:extLst>
              <a:ext uri="{FF2B5EF4-FFF2-40B4-BE49-F238E27FC236}">
                <a16:creationId xmlns:a16="http://schemas.microsoft.com/office/drawing/2014/main" id="{75AEFE07-B081-B28F-2D44-C6BBD0107E1F}"/>
              </a:ext>
            </a:extLst>
          </p:cNvPr>
          <p:cNvGrpSpPr/>
          <p:nvPr/>
        </p:nvGrpSpPr>
        <p:grpSpPr>
          <a:xfrm>
            <a:off x="492016" y="1301265"/>
            <a:ext cx="2597150" cy="923330"/>
            <a:chOff x="457200" y="951794"/>
            <a:chExt cx="2597150" cy="923330"/>
          </a:xfrm>
        </p:grpSpPr>
        <p:sp>
          <p:nvSpPr>
            <p:cNvPr id="17" name="TextBox 16">
              <a:extLst>
                <a:ext uri="{FF2B5EF4-FFF2-40B4-BE49-F238E27FC236}">
                  <a16:creationId xmlns:a16="http://schemas.microsoft.com/office/drawing/2014/main" id="{27E830AB-0871-47A2-5E97-25D927894C8E}"/>
                </a:ext>
              </a:extLst>
            </p:cNvPr>
            <p:cNvSpPr txBox="1"/>
            <p:nvPr/>
          </p:nvSpPr>
          <p:spPr>
            <a:xfrm>
              <a:off x="457200" y="951794"/>
              <a:ext cx="1109117" cy="923330"/>
            </a:xfrm>
            <a:prstGeom prst="rect">
              <a:avLst/>
            </a:prstGeom>
            <a:noFill/>
          </p:spPr>
          <p:txBody>
            <a:bodyPr wrap="square" rtlCol="0">
              <a:spAutoFit/>
            </a:bodyPr>
            <a:lstStyle/>
            <a:p>
              <a:r>
                <a:rPr lang="en-US" sz="5400" b="1" dirty="0">
                  <a:solidFill>
                    <a:schemeClr val="bg2"/>
                  </a:solidFill>
                </a:rPr>
                <a:t>EN</a:t>
              </a:r>
            </a:p>
          </p:txBody>
        </p:sp>
        <p:sp>
          <p:nvSpPr>
            <p:cNvPr id="19" name="TextBox 18">
              <a:extLst>
                <a:ext uri="{FF2B5EF4-FFF2-40B4-BE49-F238E27FC236}">
                  <a16:creationId xmlns:a16="http://schemas.microsoft.com/office/drawing/2014/main" id="{0C3C8579-FA04-A9B8-B70F-E5127B3C62D5}"/>
                </a:ext>
              </a:extLst>
            </p:cNvPr>
            <p:cNvSpPr txBox="1"/>
            <p:nvPr/>
          </p:nvSpPr>
          <p:spPr>
            <a:xfrm>
              <a:off x="1620818" y="1083930"/>
              <a:ext cx="1433532" cy="707886"/>
            </a:xfrm>
            <a:prstGeom prst="rect">
              <a:avLst/>
            </a:prstGeom>
            <a:noFill/>
          </p:spPr>
          <p:txBody>
            <a:bodyPr wrap="square" rtlCol="0">
              <a:spAutoFit/>
            </a:bodyPr>
            <a:lstStyle/>
            <a:p>
              <a:r>
                <a:rPr lang="en-US" sz="2000" b="1" dirty="0">
                  <a:solidFill>
                    <a:schemeClr val="bg2"/>
                  </a:solidFill>
                </a:rPr>
                <a:t>European </a:t>
              </a:r>
            </a:p>
            <a:p>
              <a:r>
                <a:rPr lang="en-US" sz="2000" b="1" dirty="0">
                  <a:solidFill>
                    <a:schemeClr val="bg2"/>
                  </a:solidFill>
                </a:rPr>
                <a:t>Standards </a:t>
              </a:r>
            </a:p>
          </p:txBody>
        </p:sp>
        <p:sp>
          <p:nvSpPr>
            <p:cNvPr id="20" name="Rectangle 19">
              <a:extLst>
                <a:ext uri="{FF2B5EF4-FFF2-40B4-BE49-F238E27FC236}">
                  <a16:creationId xmlns:a16="http://schemas.microsoft.com/office/drawing/2014/main" id="{239ED761-EB17-AE12-F77F-81C569743962}"/>
                </a:ext>
              </a:extLst>
            </p:cNvPr>
            <p:cNvSpPr/>
            <p:nvPr/>
          </p:nvSpPr>
          <p:spPr>
            <a:xfrm>
              <a:off x="1520598" y="1045486"/>
              <a:ext cx="45719" cy="78034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342CFA9D-1055-35B9-7CEF-4BCF8E6A135C}"/>
              </a:ext>
            </a:extLst>
          </p:cNvPr>
          <p:cNvGrpSpPr/>
          <p:nvPr/>
        </p:nvGrpSpPr>
        <p:grpSpPr>
          <a:xfrm>
            <a:off x="4262534" y="769617"/>
            <a:ext cx="4042848" cy="2192932"/>
            <a:chOff x="3242073" y="1060917"/>
            <a:chExt cx="4042848" cy="2192932"/>
          </a:xfrm>
        </p:grpSpPr>
        <p:pic>
          <p:nvPicPr>
            <p:cNvPr id="18" name="Picture 17">
              <a:extLst>
                <a:ext uri="{FF2B5EF4-FFF2-40B4-BE49-F238E27FC236}">
                  <a16:creationId xmlns:a16="http://schemas.microsoft.com/office/drawing/2014/main" id="{F865BE4A-517A-B7D9-8491-FB7B2AC59A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42073" y="1060917"/>
              <a:ext cx="2192932" cy="2192932"/>
            </a:xfrm>
            <a:prstGeom prst="rect">
              <a:avLst/>
            </a:prstGeom>
          </p:spPr>
        </p:pic>
        <p:sp>
          <p:nvSpPr>
            <p:cNvPr id="23" name="TextBox 22">
              <a:extLst>
                <a:ext uri="{FF2B5EF4-FFF2-40B4-BE49-F238E27FC236}">
                  <a16:creationId xmlns:a16="http://schemas.microsoft.com/office/drawing/2014/main" id="{2EBF126C-492C-285B-ED45-0254F27D53B4}"/>
                </a:ext>
              </a:extLst>
            </p:cNvPr>
            <p:cNvSpPr txBox="1"/>
            <p:nvPr/>
          </p:nvSpPr>
          <p:spPr>
            <a:xfrm>
              <a:off x="5091989" y="1637417"/>
              <a:ext cx="2192932" cy="1015663"/>
            </a:xfrm>
            <a:prstGeom prst="rect">
              <a:avLst/>
            </a:prstGeom>
            <a:noFill/>
          </p:spPr>
          <p:txBody>
            <a:bodyPr wrap="square">
              <a:spAutoFit/>
            </a:bodyPr>
            <a:lstStyle/>
            <a:p>
              <a:r>
                <a:rPr lang="en-US" sz="2000" b="1" dirty="0">
                  <a:solidFill>
                    <a:schemeClr val="bg2"/>
                  </a:solidFill>
                </a:rPr>
                <a:t>Wide ranging</a:t>
              </a:r>
            </a:p>
            <a:p>
              <a:r>
                <a:rPr lang="en-US" sz="2000" b="1" dirty="0">
                  <a:solidFill>
                    <a:schemeClr val="bg2"/>
                  </a:solidFill>
                </a:rPr>
                <a:t>anti-microbial testing</a:t>
              </a:r>
            </a:p>
          </p:txBody>
        </p:sp>
      </p:grpSp>
      <p:grpSp>
        <p:nvGrpSpPr>
          <p:cNvPr id="30" name="Group 29">
            <a:extLst>
              <a:ext uri="{FF2B5EF4-FFF2-40B4-BE49-F238E27FC236}">
                <a16:creationId xmlns:a16="http://schemas.microsoft.com/office/drawing/2014/main" id="{8852F7CD-F5C0-1CC4-FF65-20556F26A305}"/>
              </a:ext>
            </a:extLst>
          </p:cNvPr>
          <p:cNvGrpSpPr/>
          <p:nvPr/>
        </p:nvGrpSpPr>
        <p:grpSpPr>
          <a:xfrm>
            <a:off x="624818" y="2460862"/>
            <a:ext cx="3575599" cy="2312267"/>
            <a:chOff x="856420" y="2268993"/>
            <a:chExt cx="3575599" cy="2312267"/>
          </a:xfrm>
        </p:grpSpPr>
        <p:pic>
          <p:nvPicPr>
            <p:cNvPr id="4" name="Picture 3">
              <a:extLst>
                <a:ext uri="{FF2B5EF4-FFF2-40B4-BE49-F238E27FC236}">
                  <a16:creationId xmlns:a16="http://schemas.microsoft.com/office/drawing/2014/main" id="{334B5EDF-BB9B-3F1D-3C34-C4BD22CD07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24706" y="2268993"/>
              <a:ext cx="2207313" cy="2312267"/>
            </a:xfrm>
            <a:prstGeom prst="rect">
              <a:avLst/>
            </a:prstGeom>
          </p:spPr>
        </p:pic>
        <p:sp>
          <p:nvSpPr>
            <p:cNvPr id="26" name="TextBox 25">
              <a:extLst>
                <a:ext uri="{FF2B5EF4-FFF2-40B4-BE49-F238E27FC236}">
                  <a16:creationId xmlns:a16="http://schemas.microsoft.com/office/drawing/2014/main" id="{B3E62906-A79F-B1FB-9EDA-A8D44596E3A3}"/>
                </a:ext>
              </a:extLst>
            </p:cNvPr>
            <p:cNvSpPr txBox="1"/>
            <p:nvPr/>
          </p:nvSpPr>
          <p:spPr>
            <a:xfrm>
              <a:off x="856420" y="2917294"/>
              <a:ext cx="1701682" cy="1015663"/>
            </a:xfrm>
            <a:prstGeom prst="rect">
              <a:avLst/>
            </a:prstGeom>
            <a:noFill/>
          </p:spPr>
          <p:txBody>
            <a:bodyPr wrap="square">
              <a:spAutoFit/>
            </a:bodyPr>
            <a:lstStyle/>
            <a:p>
              <a:r>
                <a:rPr lang="en-US" sz="2000" b="1" dirty="0">
                  <a:solidFill>
                    <a:schemeClr val="bg2"/>
                  </a:solidFill>
                </a:rPr>
                <a:t>ISO 17025</a:t>
              </a:r>
            </a:p>
            <a:p>
              <a:r>
                <a:rPr lang="en-US" sz="2000" b="1" dirty="0">
                  <a:solidFill>
                    <a:schemeClr val="bg2"/>
                  </a:solidFill>
                </a:rPr>
                <a:t>accredited testing only</a:t>
              </a:r>
            </a:p>
          </p:txBody>
        </p:sp>
      </p:grpSp>
      <p:grpSp>
        <p:nvGrpSpPr>
          <p:cNvPr id="31" name="Group 30">
            <a:extLst>
              <a:ext uri="{FF2B5EF4-FFF2-40B4-BE49-F238E27FC236}">
                <a16:creationId xmlns:a16="http://schemas.microsoft.com/office/drawing/2014/main" id="{2875F17A-D68D-5115-E66B-B24F0E332626}"/>
              </a:ext>
            </a:extLst>
          </p:cNvPr>
          <p:cNvGrpSpPr/>
          <p:nvPr/>
        </p:nvGrpSpPr>
        <p:grpSpPr>
          <a:xfrm>
            <a:off x="4487944" y="2762144"/>
            <a:ext cx="3727235" cy="1704881"/>
            <a:chOff x="4487944" y="2762144"/>
            <a:chExt cx="3727235" cy="1704881"/>
          </a:xfrm>
        </p:grpSpPr>
        <p:pic>
          <p:nvPicPr>
            <p:cNvPr id="6" name="Picture 5">
              <a:extLst>
                <a:ext uri="{FF2B5EF4-FFF2-40B4-BE49-F238E27FC236}">
                  <a16:creationId xmlns:a16="http://schemas.microsoft.com/office/drawing/2014/main" id="{4294BB58-59A6-5736-C963-C9AFE9113DC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86612" y="2762144"/>
              <a:ext cx="2128567" cy="1704881"/>
            </a:xfrm>
            <a:prstGeom prst="rect">
              <a:avLst/>
            </a:prstGeom>
          </p:spPr>
        </p:pic>
        <p:sp>
          <p:nvSpPr>
            <p:cNvPr id="29" name="TextBox 28">
              <a:extLst>
                <a:ext uri="{FF2B5EF4-FFF2-40B4-BE49-F238E27FC236}">
                  <a16:creationId xmlns:a16="http://schemas.microsoft.com/office/drawing/2014/main" id="{3DAC0C4C-886F-546C-099D-4131B305AD28}"/>
                </a:ext>
              </a:extLst>
            </p:cNvPr>
            <p:cNvSpPr txBox="1"/>
            <p:nvPr/>
          </p:nvSpPr>
          <p:spPr>
            <a:xfrm>
              <a:off x="4487944" y="3106754"/>
              <a:ext cx="1743484" cy="1015663"/>
            </a:xfrm>
            <a:prstGeom prst="rect">
              <a:avLst/>
            </a:prstGeom>
            <a:noFill/>
          </p:spPr>
          <p:txBody>
            <a:bodyPr wrap="square">
              <a:spAutoFit/>
            </a:bodyPr>
            <a:lstStyle/>
            <a:p>
              <a:r>
                <a:rPr lang="en-US" sz="2000" b="1" dirty="0">
                  <a:solidFill>
                    <a:schemeClr val="bg2"/>
                  </a:solidFill>
                </a:rPr>
                <a:t>Inspire staff &amp; patient confidence</a:t>
              </a:r>
              <a:endParaRPr lang="en-US" dirty="0"/>
            </a:p>
          </p:txBody>
        </p:sp>
      </p:grpSp>
    </p:spTree>
    <p:extLst>
      <p:ext uri="{BB962C8B-B14F-4D97-AF65-F5344CB8AC3E}">
        <p14:creationId xmlns:p14="http://schemas.microsoft.com/office/powerpoint/2010/main" val="38814046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24E58-6C49-3348-463D-685D23615EEB}"/>
              </a:ext>
            </a:extLst>
          </p:cNvPr>
          <p:cNvSpPr>
            <a:spLocks noGrp="1"/>
          </p:cNvSpPr>
          <p:nvPr>
            <p:ph type="title"/>
          </p:nvPr>
        </p:nvSpPr>
        <p:spPr>
          <a:xfrm>
            <a:off x="457200" y="224465"/>
            <a:ext cx="5128054" cy="857250"/>
          </a:xfrm>
        </p:spPr>
        <p:txBody>
          <a:bodyPr/>
          <a:lstStyle/>
          <a:p>
            <a:r>
              <a:rPr lang="en-US" b="1" dirty="0"/>
              <a:t>Manufactured in the UK</a:t>
            </a:r>
          </a:p>
        </p:txBody>
      </p:sp>
      <p:pic>
        <p:nvPicPr>
          <p:cNvPr id="5" name="Content Placeholder 4">
            <a:extLst>
              <a:ext uri="{FF2B5EF4-FFF2-40B4-BE49-F238E27FC236}">
                <a16:creationId xmlns:a16="http://schemas.microsoft.com/office/drawing/2014/main" id="{EB3A6F64-AF6A-3DA5-0BF8-A72083368184}"/>
              </a:ext>
            </a:extLst>
          </p:cNvPr>
          <p:cNvPicPr>
            <a:picLocks noGrp="1" noChangeAspect="1"/>
          </p:cNvPicPr>
          <p:nvPr>
            <p:ph idx="1"/>
          </p:nvPr>
        </p:nvPicPr>
        <p:blipFill>
          <a:blip r:embed="rId3" cstate="screen">
            <a:alphaModFix/>
            <a:extLst>
              <a:ext uri="{28A0092B-C50C-407E-A947-70E740481C1C}">
                <a14:useLocalDpi xmlns:a14="http://schemas.microsoft.com/office/drawing/2010/main"/>
              </a:ext>
            </a:extLst>
          </a:blip>
          <a:srcRect/>
          <a:stretch>
            <a:fillRect/>
          </a:stretch>
        </p:blipFill>
        <p:spPr>
          <a:xfrm>
            <a:off x="5760468" y="0"/>
            <a:ext cx="1579271" cy="894195"/>
          </a:xfrm>
          <a:prstGeom prst="rect">
            <a:avLst/>
          </a:prstGeom>
          <a:effectLst/>
        </p:spPr>
      </p:pic>
      <p:grpSp>
        <p:nvGrpSpPr>
          <p:cNvPr id="20" name="Group 19">
            <a:extLst>
              <a:ext uri="{FF2B5EF4-FFF2-40B4-BE49-F238E27FC236}">
                <a16:creationId xmlns:a16="http://schemas.microsoft.com/office/drawing/2014/main" id="{053C1A8A-0119-7205-98BE-18A7BC1923F1}"/>
              </a:ext>
            </a:extLst>
          </p:cNvPr>
          <p:cNvGrpSpPr/>
          <p:nvPr/>
        </p:nvGrpSpPr>
        <p:grpSpPr>
          <a:xfrm>
            <a:off x="369982" y="1631092"/>
            <a:ext cx="2403446" cy="1164861"/>
            <a:chOff x="680868" y="1696142"/>
            <a:chExt cx="2403446" cy="1164861"/>
          </a:xfrm>
        </p:grpSpPr>
        <p:pic>
          <p:nvPicPr>
            <p:cNvPr id="14" name="Picture 13">
              <a:extLst>
                <a:ext uri="{FF2B5EF4-FFF2-40B4-BE49-F238E27FC236}">
                  <a16:creationId xmlns:a16="http://schemas.microsoft.com/office/drawing/2014/main" id="{FFEE6987-BACB-4CD5-EE09-71ADA29399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18287" y="1696142"/>
              <a:ext cx="1266027" cy="1164861"/>
            </a:xfrm>
            <a:prstGeom prst="rect">
              <a:avLst/>
            </a:prstGeom>
          </p:spPr>
        </p:pic>
        <p:sp>
          <p:nvSpPr>
            <p:cNvPr id="19" name="TextBox 18">
              <a:extLst>
                <a:ext uri="{FF2B5EF4-FFF2-40B4-BE49-F238E27FC236}">
                  <a16:creationId xmlns:a16="http://schemas.microsoft.com/office/drawing/2014/main" id="{34F838CC-E5FA-8820-BEB2-11A3740CF7BF}"/>
                </a:ext>
              </a:extLst>
            </p:cNvPr>
            <p:cNvSpPr txBox="1"/>
            <p:nvPr/>
          </p:nvSpPr>
          <p:spPr>
            <a:xfrm>
              <a:off x="680868" y="1696142"/>
              <a:ext cx="1606378" cy="1015663"/>
            </a:xfrm>
            <a:prstGeom prst="rect">
              <a:avLst/>
            </a:prstGeom>
            <a:noFill/>
          </p:spPr>
          <p:txBody>
            <a:bodyPr wrap="square">
              <a:spAutoFit/>
            </a:bodyPr>
            <a:lstStyle/>
            <a:p>
              <a:r>
                <a:rPr lang="en-US" sz="2000" b="1" dirty="0" err="1">
                  <a:solidFill>
                    <a:schemeClr val="bg2"/>
                  </a:solidFill>
                </a:rPr>
                <a:t>Localised</a:t>
              </a:r>
              <a:r>
                <a:rPr lang="en-US" sz="2000" b="1" dirty="0">
                  <a:solidFill>
                    <a:schemeClr val="bg2"/>
                  </a:solidFill>
                </a:rPr>
                <a:t> supply chain</a:t>
              </a:r>
              <a:endParaRPr lang="en-US" dirty="0"/>
            </a:p>
          </p:txBody>
        </p:sp>
      </p:grpSp>
      <p:grpSp>
        <p:nvGrpSpPr>
          <p:cNvPr id="25" name="Group 24">
            <a:extLst>
              <a:ext uri="{FF2B5EF4-FFF2-40B4-BE49-F238E27FC236}">
                <a16:creationId xmlns:a16="http://schemas.microsoft.com/office/drawing/2014/main" id="{48E1BE48-7EF0-82F6-1D70-959B13AC7364}"/>
              </a:ext>
            </a:extLst>
          </p:cNvPr>
          <p:cNvGrpSpPr/>
          <p:nvPr/>
        </p:nvGrpSpPr>
        <p:grpSpPr>
          <a:xfrm>
            <a:off x="3304568" y="1662244"/>
            <a:ext cx="2420028" cy="932754"/>
            <a:chOff x="5447551" y="1594026"/>
            <a:chExt cx="2420028" cy="932754"/>
          </a:xfrm>
        </p:grpSpPr>
        <p:pic>
          <p:nvPicPr>
            <p:cNvPr id="22" name="Picture 21">
              <a:extLst>
                <a:ext uri="{FF2B5EF4-FFF2-40B4-BE49-F238E27FC236}">
                  <a16:creationId xmlns:a16="http://schemas.microsoft.com/office/drawing/2014/main" id="{AB55C6D8-573A-78FD-CC56-063094994B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28393" y="1594026"/>
              <a:ext cx="939186" cy="932754"/>
            </a:xfrm>
            <a:prstGeom prst="rect">
              <a:avLst/>
            </a:prstGeom>
          </p:spPr>
        </p:pic>
        <p:sp>
          <p:nvSpPr>
            <p:cNvPr id="24" name="TextBox 23">
              <a:extLst>
                <a:ext uri="{FF2B5EF4-FFF2-40B4-BE49-F238E27FC236}">
                  <a16:creationId xmlns:a16="http://schemas.microsoft.com/office/drawing/2014/main" id="{218632CE-9E42-E6FA-B396-214B0C01009E}"/>
                </a:ext>
              </a:extLst>
            </p:cNvPr>
            <p:cNvSpPr txBox="1"/>
            <p:nvPr/>
          </p:nvSpPr>
          <p:spPr>
            <a:xfrm>
              <a:off x="5447551" y="1676758"/>
              <a:ext cx="1845275" cy="707886"/>
            </a:xfrm>
            <a:prstGeom prst="rect">
              <a:avLst/>
            </a:prstGeom>
            <a:noFill/>
          </p:spPr>
          <p:txBody>
            <a:bodyPr wrap="square">
              <a:spAutoFit/>
            </a:bodyPr>
            <a:lstStyle/>
            <a:p>
              <a:r>
                <a:rPr lang="en-US" sz="2000" b="1" dirty="0">
                  <a:solidFill>
                    <a:schemeClr val="bg2"/>
                  </a:solidFill>
                </a:rPr>
                <a:t>Consistent quality</a:t>
              </a:r>
              <a:endParaRPr lang="en-US" dirty="0"/>
            </a:p>
          </p:txBody>
        </p:sp>
      </p:grpSp>
      <p:grpSp>
        <p:nvGrpSpPr>
          <p:cNvPr id="27" name="Group 26">
            <a:extLst>
              <a:ext uri="{FF2B5EF4-FFF2-40B4-BE49-F238E27FC236}">
                <a16:creationId xmlns:a16="http://schemas.microsoft.com/office/drawing/2014/main" id="{34C4C874-AC25-599E-B1B5-92BEA3C4EDEE}"/>
              </a:ext>
            </a:extLst>
          </p:cNvPr>
          <p:cNvGrpSpPr/>
          <p:nvPr/>
        </p:nvGrpSpPr>
        <p:grpSpPr>
          <a:xfrm>
            <a:off x="6370574" y="1528505"/>
            <a:ext cx="2539343" cy="1132432"/>
            <a:chOff x="6285107" y="2001336"/>
            <a:chExt cx="2539343" cy="1132432"/>
          </a:xfrm>
        </p:grpSpPr>
        <p:pic>
          <p:nvPicPr>
            <p:cNvPr id="12" name="Picture 11">
              <a:extLst>
                <a:ext uri="{FF2B5EF4-FFF2-40B4-BE49-F238E27FC236}">
                  <a16:creationId xmlns:a16="http://schemas.microsoft.com/office/drawing/2014/main" id="{F7F25394-DEF3-AC21-44ED-7653F4547FE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91401" y="2001336"/>
              <a:ext cx="1433049" cy="1132432"/>
            </a:xfrm>
            <a:prstGeom prst="rect">
              <a:avLst/>
            </a:prstGeom>
          </p:spPr>
        </p:pic>
        <p:sp>
          <p:nvSpPr>
            <p:cNvPr id="26" name="TextBox 25">
              <a:extLst>
                <a:ext uri="{FF2B5EF4-FFF2-40B4-BE49-F238E27FC236}">
                  <a16:creationId xmlns:a16="http://schemas.microsoft.com/office/drawing/2014/main" id="{D4F09686-0446-3DB4-F05D-99C7C40DB020}"/>
                </a:ext>
              </a:extLst>
            </p:cNvPr>
            <p:cNvSpPr txBox="1"/>
            <p:nvPr/>
          </p:nvSpPr>
          <p:spPr>
            <a:xfrm>
              <a:off x="6285107" y="2247509"/>
              <a:ext cx="1296360" cy="707886"/>
            </a:xfrm>
            <a:prstGeom prst="rect">
              <a:avLst/>
            </a:prstGeom>
            <a:noFill/>
          </p:spPr>
          <p:txBody>
            <a:bodyPr wrap="square">
              <a:spAutoFit/>
            </a:bodyPr>
            <a:lstStyle/>
            <a:p>
              <a:r>
                <a:rPr lang="en-US" sz="2000" b="1" dirty="0">
                  <a:solidFill>
                    <a:schemeClr val="bg2"/>
                  </a:solidFill>
                </a:rPr>
                <a:t>Faster response</a:t>
              </a:r>
              <a:endParaRPr lang="en-US" dirty="0"/>
            </a:p>
          </p:txBody>
        </p:sp>
      </p:grpSp>
      <p:sp>
        <p:nvSpPr>
          <p:cNvPr id="30" name="Plus 29">
            <a:extLst>
              <a:ext uri="{FF2B5EF4-FFF2-40B4-BE49-F238E27FC236}">
                <a16:creationId xmlns:a16="http://schemas.microsoft.com/office/drawing/2014/main" id="{46962770-7652-7C32-31A1-C905D95B247A}"/>
              </a:ext>
            </a:extLst>
          </p:cNvPr>
          <p:cNvSpPr/>
          <p:nvPr/>
        </p:nvSpPr>
        <p:spPr>
          <a:xfrm>
            <a:off x="2795321" y="1943269"/>
            <a:ext cx="370703" cy="370703"/>
          </a:xfrm>
          <a:prstGeom prst="mathPlu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Plus 30">
            <a:extLst>
              <a:ext uri="{FF2B5EF4-FFF2-40B4-BE49-F238E27FC236}">
                <a16:creationId xmlns:a16="http://schemas.microsoft.com/office/drawing/2014/main" id="{5472149B-DCD1-A75C-1AE0-14BFBA65D39B}"/>
              </a:ext>
            </a:extLst>
          </p:cNvPr>
          <p:cNvSpPr/>
          <p:nvPr/>
        </p:nvSpPr>
        <p:spPr>
          <a:xfrm>
            <a:off x="5884510" y="1943269"/>
            <a:ext cx="370703" cy="370703"/>
          </a:xfrm>
          <a:prstGeom prst="mathPlu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84AFCE01-D45C-FB80-CD8A-18E45BF217AD}"/>
              </a:ext>
            </a:extLst>
          </p:cNvPr>
          <p:cNvGrpSpPr/>
          <p:nvPr/>
        </p:nvGrpSpPr>
        <p:grpSpPr>
          <a:xfrm>
            <a:off x="2142634" y="2829529"/>
            <a:ext cx="5117594" cy="1516042"/>
            <a:chOff x="2142634" y="2829529"/>
            <a:chExt cx="5117594" cy="1516042"/>
          </a:xfrm>
        </p:grpSpPr>
        <p:pic>
          <p:nvPicPr>
            <p:cNvPr id="18" name="Picture 17">
              <a:extLst>
                <a:ext uri="{FF2B5EF4-FFF2-40B4-BE49-F238E27FC236}">
                  <a16:creationId xmlns:a16="http://schemas.microsoft.com/office/drawing/2014/main" id="{5276E081-12F3-8601-2859-D09B1479051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33691" y="2829529"/>
              <a:ext cx="1526498" cy="1516042"/>
            </a:xfrm>
            <a:prstGeom prst="rect">
              <a:avLst/>
            </a:prstGeom>
          </p:spPr>
        </p:pic>
        <p:sp>
          <p:nvSpPr>
            <p:cNvPr id="29" name="TextBox 28">
              <a:extLst>
                <a:ext uri="{FF2B5EF4-FFF2-40B4-BE49-F238E27FC236}">
                  <a16:creationId xmlns:a16="http://schemas.microsoft.com/office/drawing/2014/main" id="{29D0C54B-8523-2A32-4097-1B4A47106C0F}"/>
                </a:ext>
              </a:extLst>
            </p:cNvPr>
            <p:cNvSpPr txBox="1"/>
            <p:nvPr/>
          </p:nvSpPr>
          <p:spPr>
            <a:xfrm>
              <a:off x="4879494" y="2987385"/>
              <a:ext cx="2380734" cy="1200329"/>
            </a:xfrm>
            <a:prstGeom prst="rect">
              <a:avLst/>
            </a:prstGeom>
            <a:noFill/>
          </p:spPr>
          <p:txBody>
            <a:bodyPr wrap="square">
              <a:spAutoFit/>
            </a:bodyPr>
            <a:lstStyle/>
            <a:p>
              <a:r>
                <a:rPr lang="en-US" sz="2400" b="1" dirty="0">
                  <a:solidFill>
                    <a:schemeClr val="bg2"/>
                  </a:solidFill>
                </a:rPr>
                <a:t>Complete Manufacturing Control</a:t>
              </a:r>
              <a:endParaRPr lang="en-US" sz="2400" dirty="0"/>
            </a:p>
          </p:txBody>
        </p:sp>
        <p:sp>
          <p:nvSpPr>
            <p:cNvPr id="32" name="Equals 31">
              <a:extLst>
                <a:ext uri="{FF2B5EF4-FFF2-40B4-BE49-F238E27FC236}">
                  <a16:creationId xmlns:a16="http://schemas.microsoft.com/office/drawing/2014/main" id="{DC74AE3C-0AA1-6A87-7EA2-78330D4618AC}"/>
                </a:ext>
              </a:extLst>
            </p:cNvPr>
            <p:cNvSpPr/>
            <p:nvPr/>
          </p:nvSpPr>
          <p:spPr>
            <a:xfrm>
              <a:off x="2142634" y="3276746"/>
              <a:ext cx="799377" cy="799377"/>
            </a:xfrm>
            <a:prstGeom prst="mathEqual">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68042293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5"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1000" fill="hold"/>
                                        <p:tgtEl>
                                          <p:spTgt spid="25"/>
                                        </p:tgtEl>
                                        <p:attrNameLst>
                                          <p:attrName>ppt_w</p:attrName>
                                        </p:attrNameLst>
                                      </p:cBhvr>
                                      <p:tavLst>
                                        <p:tav tm="0">
                                          <p:val>
                                            <p:fltVal val="0"/>
                                          </p:val>
                                        </p:tav>
                                        <p:tav tm="100000">
                                          <p:val>
                                            <p:strVal val="#ppt_w"/>
                                          </p:val>
                                        </p:tav>
                                      </p:tavLst>
                                    </p:anim>
                                    <p:anim calcmode="lin" valueType="num">
                                      <p:cBhvr>
                                        <p:cTn id="20" dur="1000" fill="hold"/>
                                        <p:tgtEl>
                                          <p:spTgt spid="25"/>
                                        </p:tgtEl>
                                        <p:attrNameLst>
                                          <p:attrName>ppt_h</p:attrName>
                                        </p:attrNameLst>
                                      </p:cBhvr>
                                      <p:tavLst>
                                        <p:tav tm="0">
                                          <p:val>
                                            <p:fltVal val="0"/>
                                          </p:val>
                                        </p:tav>
                                        <p:tav tm="100000">
                                          <p:val>
                                            <p:strVal val="#ppt_h"/>
                                          </p:val>
                                        </p:tav>
                                      </p:tavLst>
                                    </p:anim>
                                    <p:anim calcmode="lin" valueType="num">
                                      <p:cBhvr>
                                        <p:cTn id="21"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1000" fill="hold"/>
                                        <p:tgtEl>
                                          <p:spTgt spid="27"/>
                                        </p:tgtEl>
                                        <p:attrNameLst>
                                          <p:attrName>ppt_w</p:attrName>
                                        </p:attrNameLst>
                                      </p:cBhvr>
                                      <p:tavLst>
                                        <p:tav tm="0">
                                          <p:val>
                                            <p:fltVal val="0"/>
                                          </p:val>
                                        </p:tav>
                                        <p:tav tm="100000">
                                          <p:val>
                                            <p:strVal val="#ppt_w"/>
                                          </p:val>
                                        </p:tav>
                                      </p:tavLst>
                                    </p:anim>
                                    <p:anim calcmode="lin" valueType="num">
                                      <p:cBhvr>
                                        <p:cTn id="32" dur="1000" fill="hold"/>
                                        <p:tgtEl>
                                          <p:spTgt spid="27"/>
                                        </p:tgtEl>
                                        <p:attrNameLst>
                                          <p:attrName>ppt_h</p:attrName>
                                        </p:attrNameLst>
                                      </p:cBhvr>
                                      <p:tavLst>
                                        <p:tav tm="0">
                                          <p:val>
                                            <p:fltVal val="0"/>
                                          </p:val>
                                        </p:tav>
                                        <p:tav tm="100000">
                                          <p:val>
                                            <p:strVal val="#ppt_h"/>
                                          </p:val>
                                        </p:tav>
                                      </p:tavLst>
                                    </p:anim>
                                    <p:anim calcmode="lin" valueType="num">
                                      <p:cBhvr>
                                        <p:cTn id="33"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additive="base">
                                        <p:cTn id="39" dur="500" fill="hold"/>
                                        <p:tgtEl>
                                          <p:spTgt spid="33"/>
                                        </p:tgtEl>
                                        <p:attrNameLst>
                                          <p:attrName>ppt_x</p:attrName>
                                        </p:attrNameLst>
                                      </p:cBhvr>
                                      <p:tavLst>
                                        <p:tav tm="0">
                                          <p:val>
                                            <p:strVal val="#ppt_x"/>
                                          </p:val>
                                        </p:tav>
                                        <p:tav tm="100000">
                                          <p:val>
                                            <p:strVal val="#ppt_x"/>
                                          </p:val>
                                        </p:tav>
                                      </p:tavLst>
                                    </p:anim>
                                    <p:anim calcmode="lin" valueType="num">
                                      <p:cBhvr additive="base">
                                        <p:cTn id="4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18A5F-172C-3542-E50A-D4C2B019111F}"/>
              </a:ext>
            </a:extLst>
          </p:cNvPr>
          <p:cNvSpPr>
            <a:spLocks noGrp="1"/>
          </p:cNvSpPr>
          <p:nvPr>
            <p:ph type="title"/>
          </p:nvPr>
        </p:nvSpPr>
        <p:spPr/>
        <p:txBody>
          <a:bodyPr/>
          <a:lstStyle/>
          <a:p>
            <a:r>
              <a:rPr lang="en-US" b="1" dirty="0"/>
              <a:t>Speed is key</a:t>
            </a:r>
          </a:p>
        </p:txBody>
      </p:sp>
      <p:pic>
        <p:nvPicPr>
          <p:cNvPr id="5" name="Picture 4">
            <a:extLst>
              <a:ext uri="{FF2B5EF4-FFF2-40B4-BE49-F238E27FC236}">
                <a16:creationId xmlns:a16="http://schemas.microsoft.com/office/drawing/2014/main" id="{1B872075-A9D8-226F-D33A-A84EF4D028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0254" y="953480"/>
            <a:ext cx="4859159" cy="3839836"/>
          </a:xfrm>
          <a:prstGeom prst="rect">
            <a:avLst/>
          </a:prstGeom>
        </p:spPr>
      </p:pic>
      <p:grpSp>
        <p:nvGrpSpPr>
          <p:cNvPr id="29" name="Group 28">
            <a:extLst>
              <a:ext uri="{FF2B5EF4-FFF2-40B4-BE49-F238E27FC236}">
                <a16:creationId xmlns:a16="http://schemas.microsoft.com/office/drawing/2014/main" id="{E816DCC9-3DE1-C399-6CDE-71E8506751E8}"/>
              </a:ext>
            </a:extLst>
          </p:cNvPr>
          <p:cNvGrpSpPr/>
          <p:nvPr/>
        </p:nvGrpSpPr>
        <p:grpSpPr>
          <a:xfrm>
            <a:off x="4037531" y="1218638"/>
            <a:ext cx="5207730" cy="755217"/>
            <a:chOff x="4037531" y="1218638"/>
            <a:chExt cx="5207730" cy="755217"/>
          </a:xfrm>
        </p:grpSpPr>
        <p:sp>
          <p:nvSpPr>
            <p:cNvPr id="7" name="TextBox 6">
              <a:extLst>
                <a:ext uri="{FF2B5EF4-FFF2-40B4-BE49-F238E27FC236}">
                  <a16:creationId xmlns:a16="http://schemas.microsoft.com/office/drawing/2014/main" id="{00836487-A498-8A1B-7A31-7BBE0187F87A}"/>
                </a:ext>
              </a:extLst>
            </p:cNvPr>
            <p:cNvSpPr txBox="1"/>
            <p:nvPr/>
          </p:nvSpPr>
          <p:spPr>
            <a:xfrm>
              <a:off x="5094835" y="1365415"/>
              <a:ext cx="4150426" cy="461665"/>
            </a:xfrm>
            <a:prstGeom prst="rect">
              <a:avLst/>
            </a:prstGeom>
            <a:solidFill>
              <a:schemeClr val="bg1"/>
            </a:solidFill>
          </p:spPr>
          <p:txBody>
            <a:bodyPr wrap="square" rtlCol="0">
              <a:spAutoFit/>
            </a:bodyPr>
            <a:lstStyle/>
            <a:p>
              <a:r>
                <a:rPr lang="en-US" sz="2400" b="1" dirty="0">
                  <a:solidFill>
                    <a:schemeClr val="bg2"/>
                  </a:solidFill>
                </a:rPr>
                <a:t>Engineered for speed</a:t>
              </a:r>
            </a:p>
          </p:txBody>
        </p:sp>
        <p:pic>
          <p:nvPicPr>
            <p:cNvPr id="17" name="Picture 16">
              <a:extLst>
                <a:ext uri="{FF2B5EF4-FFF2-40B4-BE49-F238E27FC236}">
                  <a16:creationId xmlns:a16="http://schemas.microsoft.com/office/drawing/2014/main" id="{72D999E7-1D5A-88E6-6220-ED0CF7228AA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7531" y="1218638"/>
              <a:ext cx="1057304" cy="755217"/>
            </a:xfrm>
            <a:prstGeom prst="rect">
              <a:avLst/>
            </a:prstGeom>
          </p:spPr>
        </p:pic>
      </p:grpSp>
      <p:grpSp>
        <p:nvGrpSpPr>
          <p:cNvPr id="28" name="Group 27">
            <a:extLst>
              <a:ext uri="{FF2B5EF4-FFF2-40B4-BE49-F238E27FC236}">
                <a16:creationId xmlns:a16="http://schemas.microsoft.com/office/drawing/2014/main" id="{020F0AF3-90C7-F45A-14F7-2D92D07086AF}"/>
              </a:ext>
            </a:extLst>
          </p:cNvPr>
          <p:cNvGrpSpPr/>
          <p:nvPr/>
        </p:nvGrpSpPr>
        <p:grpSpPr>
          <a:xfrm>
            <a:off x="4222002" y="1984312"/>
            <a:ext cx="5023259" cy="771439"/>
            <a:chOff x="4222002" y="1984312"/>
            <a:chExt cx="5023259" cy="771439"/>
          </a:xfrm>
        </p:grpSpPr>
        <p:sp>
          <p:nvSpPr>
            <p:cNvPr id="9" name="TextBox 8">
              <a:extLst>
                <a:ext uri="{FF2B5EF4-FFF2-40B4-BE49-F238E27FC236}">
                  <a16:creationId xmlns:a16="http://schemas.microsoft.com/office/drawing/2014/main" id="{C68E34EE-6B99-2C7E-2447-C5508221BBE4}"/>
                </a:ext>
              </a:extLst>
            </p:cNvPr>
            <p:cNvSpPr txBox="1"/>
            <p:nvPr/>
          </p:nvSpPr>
          <p:spPr>
            <a:xfrm>
              <a:off x="5094835" y="2139200"/>
              <a:ext cx="4150426" cy="461665"/>
            </a:xfrm>
            <a:prstGeom prst="rect">
              <a:avLst/>
            </a:prstGeom>
            <a:noFill/>
          </p:spPr>
          <p:txBody>
            <a:bodyPr wrap="square" rtlCol="0">
              <a:spAutoFit/>
            </a:bodyPr>
            <a:lstStyle/>
            <a:p>
              <a:r>
                <a:rPr lang="en-US" sz="2400" b="1" dirty="0">
                  <a:solidFill>
                    <a:schemeClr val="bg2"/>
                  </a:solidFill>
                </a:rPr>
                <a:t>Rapid contact times</a:t>
              </a:r>
            </a:p>
          </p:txBody>
        </p:sp>
        <p:pic>
          <p:nvPicPr>
            <p:cNvPr id="19" name="Picture 18">
              <a:extLst>
                <a:ext uri="{FF2B5EF4-FFF2-40B4-BE49-F238E27FC236}">
                  <a16:creationId xmlns:a16="http://schemas.microsoft.com/office/drawing/2014/main" id="{C89C83FF-FFDD-F74D-3B66-74B33CE471B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22002" y="1984312"/>
              <a:ext cx="713095" cy="771439"/>
            </a:xfrm>
            <a:prstGeom prst="rect">
              <a:avLst/>
            </a:prstGeom>
          </p:spPr>
        </p:pic>
      </p:grpSp>
      <p:grpSp>
        <p:nvGrpSpPr>
          <p:cNvPr id="27" name="Group 26">
            <a:extLst>
              <a:ext uri="{FF2B5EF4-FFF2-40B4-BE49-F238E27FC236}">
                <a16:creationId xmlns:a16="http://schemas.microsoft.com/office/drawing/2014/main" id="{D2241553-ACDC-F688-8509-408B238746D5}"/>
              </a:ext>
            </a:extLst>
          </p:cNvPr>
          <p:cNvGrpSpPr/>
          <p:nvPr/>
        </p:nvGrpSpPr>
        <p:grpSpPr>
          <a:xfrm>
            <a:off x="4302915" y="2873398"/>
            <a:ext cx="4942346" cy="596372"/>
            <a:chOff x="4302915" y="2873398"/>
            <a:chExt cx="4942346" cy="596372"/>
          </a:xfrm>
        </p:grpSpPr>
        <p:sp>
          <p:nvSpPr>
            <p:cNvPr id="11" name="TextBox 10">
              <a:extLst>
                <a:ext uri="{FF2B5EF4-FFF2-40B4-BE49-F238E27FC236}">
                  <a16:creationId xmlns:a16="http://schemas.microsoft.com/office/drawing/2014/main" id="{F6457265-FDC7-C8E2-AA77-52636CC45037}"/>
                </a:ext>
              </a:extLst>
            </p:cNvPr>
            <p:cNvSpPr txBox="1"/>
            <p:nvPr/>
          </p:nvSpPr>
          <p:spPr>
            <a:xfrm>
              <a:off x="5094835" y="2940752"/>
              <a:ext cx="4150426" cy="461665"/>
            </a:xfrm>
            <a:prstGeom prst="rect">
              <a:avLst/>
            </a:prstGeom>
            <a:noFill/>
          </p:spPr>
          <p:txBody>
            <a:bodyPr wrap="square" rtlCol="0">
              <a:spAutoFit/>
            </a:bodyPr>
            <a:lstStyle/>
            <a:p>
              <a:r>
                <a:rPr lang="en-US" sz="2400" b="1" dirty="0">
                  <a:solidFill>
                    <a:schemeClr val="bg2"/>
                  </a:solidFill>
                </a:rPr>
                <a:t>Increased efficiency</a:t>
              </a:r>
            </a:p>
          </p:txBody>
        </p:sp>
        <p:pic>
          <p:nvPicPr>
            <p:cNvPr id="21" name="Picture 20">
              <a:extLst>
                <a:ext uri="{FF2B5EF4-FFF2-40B4-BE49-F238E27FC236}">
                  <a16:creationId xmlns:a16="http://schemas.microsoft.com/office/drawing/2014/main" id="{19BD78DD-E5C3-AB85-CF94-51CC9A707E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02915" y="2873398"/>
              <a:ext cx="551268" cy="596372"/>
            </a:xfrm>
            <a:prstGeom prst="rect">
              <a:avLst/>
            </a:prstGeom>
          </p:spPr>
        </p:pic>
      </p:grpSp>
      <p:grpSp>
        <p:nvGrpSpPr>
          <p:cNvPr id="26" name="Group 25">
            <a:extLst>
              <a:ext uri="{FF2B5EF4-FFF2-40B4-BE49-F238E27FC236}">
                <a16:creationId xmlns:a16="http://schemas.microsoft.com/office/drawing/2014/main" id="{48F1AB32-9956-BF1C-7872-4AB5687F4C7A}"/>
              </a:ext>
            </a:extLst>
          </p:cNvPr>
          <p:cNvGrpSpPr/>
          <p:nvPr/>
        </p:nvGrpSpPr>
        <p:grpSpPr>
          <a:xfrm>
            <a:off x="4090231" y="3587417"/>
            <a:ext cx="5155030" cy="857250"/>
            <a:chOff x="4090231" y="3587417"/>
            <a:chExt cx="5155030" cy="857250"/>
          </a:xfrm>
        </p:grpSpPr>
        <p:sp>
          <p:nvSpPr>
            <p:cNvPr id="13" name="TextBox 12">
              <a:extLst>
                <a:ext uri="{FF2B5EF4-FFF2-40B4-BE49-F238E27FC236}">
                  <a16:creationId xmlns:a16="http://schemas.microsoft.com/office/drawing/2014/main" id="{0E52AB80-EFC3-C3DC-DD7C-BAF95BE02B95}"/>
                </a:ext>
              </a:extLst>
            </p:cNvPr>
            <p:cNvSpPr txBox="1"/>
            <p:nvPr/>
          </p:nvSpPr>
          <p:spPr>
            <a:xfrm>
              <a:off x="5094835" y="3785033"/>
              <a:ext cx="4150426" cy="461665"/>
            </a:xfrm>
            <a:prstGeom prst="rect">
              <a:avLst/>
            </a:prstGeom>
            <a:noFill/>
            <a:ln>
              <a:noFill/>
            </a:ln>
          </p:spPr>
          <p:txBody>
            <a:bodyPr wrap="square" rtlCol="0">
              <a:spAutoFit/>
            </a:bodyPr>
            <a:lstStyle/>
            <a:p>
              <a:r>
                <a:rPr lang="en-US" sz="2400" b="1" dirty="0">
                  <a:solidFill>
                    <a:schemeClr val="bg2"/>
                  </a:solidFill>
                </a:rPr>
                <a:t>More time with patients</a:t>
              </a:r>
            </a:p>
          </p:txBody>
        </p:sp>
        <p:pic>
          <p:nvPicPr>
            <p:cNvPr id="25" name="Picture 24">
              <a:extLst>
                <a:ext uri="{FF2B5EF4-FFF2-40B4-BE49-F238E27FC236}">
                  <a16:creationId xmlns:a16="http://schemas.microsoft.com/office/drawing/2014/main" id="{E6B25403-C73D-D4BB-8ADB-1B55EF8EE531}"/>
                </a:ext>
              </a:extLst>
            </p:cNvPr>
            <p:cNvPicPr>
              <a:picLocks noChangeAspect="1"/>
            </p:cNvPicPr>
            <p:nvPr/>
          </p:nvPicPr>
          <p:blipFill>
            <a:blip r:embed="rId7"/>
            <a:stretch>
              <a:fillRect/>
            </a:stretch>
          </p:blipFill>
          <p:spPr>
            <a:xfrm>
              <a:off x="4090231" y="3587417"/>
              <a:ext cx="844866" cy="857250"/>
            </a:xfrm>
            <a:prstGeom prst="rect">
              <a:avLst/>
            </a:prstGeom>
          </p:spPr>
        </p:pic>
      </p:grpSp>
    </p:spTree>
    <p:extLst>
      <p:ext uri="{BB962C8B-B14F-4D97-AF65-F5344CB8AC3E}">
        <p14:creationId xmlns:p14="http://schemas.microsoft.com/office/powerpoint/2010/main" val="314950168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0-#ppt_w/2"/>
                                          </p:val>
                                        </p:tav>
                                        <p:tav tm="100000">
                                          <p:val>
                                            <p:strVal val="#ppt_x"/>
                                          </p:val>
                                        </p:tav>
                                      </p:tavLst>
                                    </p:anim>
                                    <p:anim calcmode="lin" valueType="num">
                                      <p:cBhvr additive="base">
                                        <p:cTn id="14"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0-#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0-#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00FF08-412B-F47F-C226-F872C8805B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0116" y="872769"/>
            <a:ext cx="3450462" cy="4285449"/>
          </a:xfrm>
          <a:prstGeom prst="rect">
            <a:avLst/>
          </a:prstGeom>
        </p:spPr>
      </p:pic>
      <p:sp>
        <p:nvSpPr>
          <p:cNvPr id="10" name="TextBox 9">
            <a:extLst>
              <a:ext uri="{FF2B5EF4-FFF2-40B4-BE49-F238E27FC236}">
                <a16:creationId xmlns:a16="http://schemas.microsoft.com/office/drawing/2014/main" id="{F63C5BCF-2842-1226-B977-FFB9B4206269}"/>
              </a:ext>
            </a:extLst>
          </p:cNvPr>
          <p:cNvSpPr txBox="1"/>
          <p:nvPr/>
        </p:nvSpPr>
        <p:spPr>
          <a:xfrm>
            <a:off x="3756067" y="2117977"/>
            <a:ext cx="1532423" cy="646331"/>
          </a:xfrm>
          <a:prstGeom prst="rect">
            <a:avLst/>
          </a:prstGeom>
          <a:noFill/>
        </p:spPr>
        <p:txBody>
          <a:bodyPr wrap="square" rtlCol="0">
            <a:prstTxWarp prst="textArchUp">
              <a:avLst/>
            </a:prstTxWarp>
            <a:spAutoFit/>
          </a:bodyPr>
          <a:lstStyle/>
          <a:p>
            <a:pPr algn="ctr"/>
            <a:r>
              <a:rPr lang="en-US" b="1" dirty="0">
                <a:solidFill>
                  <a:srgbClr val="047835"/>
                </a:solidFill>
              </a:rPr>
              <a:t>Eco-friendly</a:t>
            </a:r>
            <a:r>
              <a:rPr lang="en-US" dirty="0">
                <a:solidFill>
                  <a:srgbClr val="047835"/>
                </a:solidFill>
              </a:rPr>
              <a:t> </a:t>
            </a:r>
          </a:p>
          <a:p>
            <a:pPr algn="ctr"/>
            <a:r>
              <a:rPr lang="en-US" dirty="0">
                <a:solidFill>
                  <a:srgbClr val="047835"/>
                </a:solidFill>
              </a:rPr>
              <a:t>Philosophy</a:t>
            </a:r>
          </a:p>
        </p:txBody>
      </p:sp>
      <p:pic>
        <p:nvPicPr>
          <p:cNvPr id="5" name="Picture 4">
            <a:extLst>
              <a:ext uri="{FF2B5EF4-FFF2-40B4-BE49-F238E27FC236}">
                <a16:creationId xmlns:a16="http://schemas.microsoft.com/office/drawing/2014/main" id="{10579755-F34B-8422-DF8B-5DF918C509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5195" y="397820"/>
            <a:ext cx="4006805" cy="741259"/>
          </a:xfrm>
          <a:prstGeom prst="rect">
            <a:avLst/>
          </a:prstGeom>
        </p:spPr>
      </p:pic>
      <p:grpSp>
        <p:nvGrpSpPr>
          <p:cNvPr id="35" name="Group 34">
            <a:extLst>
              <a:ext uri="{FF2B5EF4-FFF2-40B4-BE49-F238E27FC236}">
                <a16:creationId xmlns:a16="http://schemas.microsoft.com/office/drawing/2014/main" id="{7DA313F5-C21D-A43B-9E8D-D42F681B5AF5}"/>
              </a:ext>
            </a:extLst>
          </p:cNvPr>
          <p:cNvGrpSpPr/>
          <p:nvPr/>
        </p:nvGrpSpPr>
        <p:grpSpPr>
          <a:xfrm>
            <a:off x="70663" y="2194457"/>
            <a:ext cx="1905217" cy="2113514"/>
            <a:chOff x="342429" y="2647164"/>
            <a:chExt cx="1905217" cy="2113514"/>
          </a:xfrm>
        </p:grpSpPr>
        <p:pic>
          <p:nvPicPr>
            <p:cNvPr id="25" name="Picture 24">
              <a:extLst>
                <a:ext uri="{FF2B5EF4-FFF2-40B4-BE49-F238E27FC236}">
                  <a16:creationId xmlns:a16="http://schemas.microsoft.com/office/drawing/2014/main" id="{713C35A0-3F0E-1F37-7B2A-E5060119F6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2341" y="2647164"/>
              <a:ext cx="1701712" cy="2113514"/>
            </a:xfrm>
            <a:prstGeom prst="rect">
              <a:avLst/>
            </a:prstGeom>
          </p:spPr>
        </p:pic>
        <p:sp>
          <p:nvSpPr>
            <p:cNvPr id="13" name="TextBox 12">
              <a:extLst>
                <a:ext uri="{FF2B5EF4-FFF2-40B4-BE49-F238E27FC236}">
                  <a16:creationId xmlns:a16="http://schemas.microsoft.com/office/drawing/2014/main" id="{1BD238E2-3C06-FEC7-8E34-9D5DCEFF1882}"/>
                </a:ext>
              </a:extLst>
            </p:cNvPr>
            <p:cNvSpPr txBox="1"/>
            <p:nvPr/>
          </p:nvSpPr>
          <p:spPr>
            <a:xfrm>
              <a:off x="342429" y="3632076"/>
              <a:ext cx="1905217" cy="923330"/>
            </a:xfrm>
            <a:prstGeom prst="rect">
              <a:avLst/>
            </a:prstGeom>
            <a:noFill/>
          </p:spPr>
          <p:txBody>
            <a:bodyPr wrap="square" rtlCol="0">
              <a:spAutoFit/>
            </a:bodyPr>
            <a:lstStyle/>
            <a:p>
              <a:pPr algn="ctr"/>
              <a:r>
                <a:rPr lang="en-US" b="1" dirty="0">
                  <a:solidFill>
                    <a:srgbClr val="13A538"/>
                  </a:solidFill>
                </a:rPr>
                <a:t>ZERO</a:t>
              </a:r>
              <a:r>
                <a:rPr lang="en-US" dirty="0">
                  <a:solidFill>
                    <a:srgbClr val="13A538"/>
                  </a:solidFill>
                </a:rPr>
                <a:t> </a:t>
              </a:r>
              <a:r>
                <a:rPr lang="en-US" dirty="0">
                  <a:solidFill>
                    <a:srgbClr val="047835"/>
                  </a:solidFill>
                </a:rPr>
                <a:t>Performance</a:t>
              </a:r>
            </a:p>
            <a:p>
              <a:pPr algn="ctr"/>
              <a:r>
                <a:rPr lang="en-US" dirty="0">
                  <a:solidFill>
                    <a:srgbClr val="047835"/>
                  </a:solidFill>
                </a:rPr>
                <a:t>Compromise</a:t>
              </a:r>
            </a:p>
          </p:txBody>
        </p:sp>
      </p:grpSp>
      <p:grpSp>
        <p:nvGrpSpPr>
          <p:cNvPr id="9" name="Group 8">
            <a:extLst>
              <a:ext uri="{FF2B5EF4-FFF2-40B4-BE49-F238E27FC236}">
                <a16:creationId xmlns:a16="http://schemas.microsoft.com/office/drawing/2014/main" id="{105E10BC-E982-9C06-37D7-5832CDC2BB6F}"/>
              </a:ext>
            </a:extLst>
          </p:cNvPr>
          <p:cNvGrpSpPr/>
          <p:nvPr/>
        </p:nvGrpSpPr>
        <p:grpSpPr>
          <a:xfrm>
            <a:off x="1277263" y="1292987"/>
            <a:ext cx="1721550" cy="800401"/>
            <a:chOff x="834314" y="1618713"/>
            <a:chExt cx="1721550" cy="800401"/>
          </a:xfrm>
        </p:grpSpPr>
        <p:pic>
          <p:nvPicPr>
            <p:cNvPr id="2" name="Picture 1">
              <a:extLst>
                <a:ext uri="{FF2B5EF4-FFF2-40B4-BE49-F238E27FC236}">
                  <a16:creationId xmlns:a16="http://schemas.microsoft.com/office/drawing/2014/main" id="{41C03AD7-ED8C-53C7-7EFD-6C8CE11D9AA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9990285">
              <a:off x="1774388" y="1618713"/>
              <a:ext cx="781476" cy="433286"/>
            </a:xfrm>
            <a:prstGeom prst="rect">
              <a:avLst/>
            </a:prstGeom>
          </p:spPr>
        </p:pic>
        <p:sp>
          <p:nvSpPr>
            <p:cNvPr id="3" name="TextBox 2">
              <a:extLst>
                <a:ext uri="{FF2B5EF4-FFF2-40B4-BE49-F238E27FC236}">
                  <a16:creationId xmlns:a16="http://schemas.microsoft.com/office/drawing/2014/main" id="{011726FF-7FB3-9067-31D8-09299FF61D04}"/>
                </a:ext>
              </a:extLst>
            </p:cNvPr>
            <p:cNvSpPr txBox="1"/>
            <p:nvPr/>
          </p:nvSpPr>
          <p:spPr>
            <a:xfrm>
              <a:off x="834314" y="1772783"/>
              <a:ext cx="1441356" cy="646331"/>
            </a:xfrm>
            <a:prstGeom prst="rect">
              <a:avLst/>
            </a:prstGeom>
            <a:noFill/>
          </p:spPr>
          <p:txBody>
            <a:bodyPr wrap="square" rtlCol="0">
              <a:spAutoFit/>
            </a:bodyPr>
            <a:lstStyle/>
            <a:p>
              <a:r>
                <a:rPr lang="en-US" b="1" dirty="0">
                  <a:solidFill>
                    <a:srgbClr val="13A538"/>
                  </a:solidFill>
                </a:rPr>
                <a:t>Natural</a:t>
              </a:r>
              <a:r>
                <a:rPr lang="en-US" dirty="0">
                  <a:solidFill>
                    <a:srgbClr val="13A538"/>
                  </a:solidFill>
                </a:rPr>
                <a:t> </a:t>
              </a:r>
            </a:p>
            <a:p>
              <a:r>
                <a:rPr lang="en-US" dirty="0">
                  <a:solidFill>
                    <a:srgbClr val="047835"/>
                  </a:solidFill>
                </a:rPr>
                <a:t>Ingredients</a:t>
              </a:r>
            </a:p>
          </p:txBody>
        </p:sp>
      </p:grpSp>
      <p:grpSp>
        <p:nvGrpSpPr>
          <p:cNvPr id="22" name="Group 21">
            <a:extLst>
              <a:ext uri="{FF2B5EF4-FFF2-40B4-BE49-F238E27FC236}">
                <a16:creationId xmlns:a16="http://schemas.microsoft.com/office/drawing/2014/main" id="{51057836-88F1-740C-B163-E4C1A86EA5D9}"/>
              </a:ext>
            </a:extLst>
          </p:cNvPr>
          <p:cNvGrpSpPr/>
          <p:nvPr/>
        </p:nvGrpSpPr>
        <p:grpSpPr>
          <a:xfrm>
            <a:off x="6438795" y="1239144"/>
            <a:ext cx="1122301" cy="1076407"/>
            <a:chOff x="6525637" y="1540402"/>
            <a:chExt cx="1122301" cy="1076407"/>
          </a:xfrm>
        </p:grpSpPr>
        <p:sp>
          <p:nvSpPr>
            <p:cNvPr id="12" name="TextBox 11">
              <a:extLst>
                <a:ext uri="{FF2B5EF4-FFF2-40B4-BE49-F238E27FC236}">
                  <a16:creationId xmlns:a16="http://schemas.microsoft.com/office/drawing/2014/main" id="{D5B40C73-BA9F-80D3-D22B-7BF782F8CC16}"/>
                </a:ext>
              </a:extLst>
            </p:cNvPr>
            <p:cNvSpPr txBox="1"/>
            <p:nvPr/>
          </p:nvSpPr>
          <p:spPr>
            <a:xfrm rot="7992977">
              <a:off x="6543627" y="1567297"/>
              <a:ext cx="1076407" cy="1022617"/>
            </a:xfrm>
            <a:prstGeom prst="rect">
              <a:avLst/>
            </a:prstGeom>
            <a:noFill/>
          </p:spPr>
          <p:txBody>
            <a:bodyPr wrap="square" rtlCol="0">
              <a:prstTxWarp prst="textCircle">
                <a:avLst>
                  <a:gd name="adj" fmla="val 42937"/>
                </a:avLst>
              </a:prstTxWarp>
              <a:spAutoFit/>
            </a:bodyPr>
            <a:lstStyle/>
            <a:p>
              <a:r>
                <a:rPr lang="en-US" sz="2400" dirty="0">
                  <a:solidFill>
                    <a:srgbClr val="047835"/>
                  </a:solidFill>
                </a:rPr>
                <a:t>Recycle </a:t>
              </a:r>
              <a:r>
                <a:rPr lang="en-US" sz="2400" b="1" dirty="0">
                  <a:solidFill>
                    <a:srgbClr val="047835"/>
                  </a:solidFill>
                </a:rPr>
                <a:t>• </a:t>
              </a:r>
              <a:r>
                <a:rPr lang="en-US" sz="2400" dirty="0">
                  <a:solidFill>
                    <a:srgbClr val="047835"/>
                  </a:solidFill>
                </a:rPr>
                <a:t>Reuse </a:t>
              </a:r>
              <a:r>
                <a:rPr lang="en-US" sz="2400" b="1" dirty="0">
                  <a:solidFill>
                    <a:srgbClr val="047835"/>
                  </a:solidFill>
                </a:rPr>
                <a:t>• </a:t>
              </a:r>
              <a:r>
                <a:rPr lang="en-US" sz="2400" dirty="0">
                  <a:solidFill>
                    <a:srgbClr val="047835"/>
                  </a:solidFill>
                </a:rPr>
                <a:t>Refill </a:t>
              </a:r>
              <a:r>
                <a:rPr lang="en-US" sz="2400" b="1" dirty="0">
                  <a:solidFill>
                    <a:srgbClr val="047835"/>
                  </a:solidFill>
                </a:rPr>
                <a:t>• </a:t>
              </a:r>
              <a:r>
                <a:rPr lang="en-US" sz="2400" dirty="0">
                  <a:solidFill>
                    <a:srgbClr val="047835"/>
                  </a:solidFill>
                </a:rPr>
                <a:t>Recycle </a:t>
              </a:r>
              <a:r>
                <a:rPr lang="en-US" sz="2400" b="1" dirty="0">
                  <a:solidFill>
                    <a:srgbClr val="047835"/>
                  </a:solidFill>
                </a:rPr>
                <a:t>• </a:t>
              </a:r>
              <a:r>
                <a:rPr lang="en-US" sz="2400" dirty="0">
                  <a:solidFill>
                    <a:srgbClr val="047835"/>
                  </a:solidFill>
                </a:rPr>
                <a:t>Reuse </a:t>
              </a:r>
              <a:r>
                <a:rPr lang="en-US" sz="2400" b="1" dirty="0">
                  <a:solidFill>
                    <a:srgbClr val="047835"/>
                  </a:solidFill>
                </a:rPr>
                <a:t>•  </a:t>
              </a:r>
              <a:r>
                <a:rPr lang="en-US" sz="2400" dirty="0">
                  <a:solidFill>
                    <a:srgbClr val="047835"/>
                  </a:solidFill>
                </a:rPr>
                <a:t>Refill</a:t>
              </a:r>
              <a:r>
                <a:rPr lang="en-US" sz="2400" b="1" dirty="0">
                  <a:solidFill>
                    <a:srgbClr val="047835"/>
                  </a:solidFill>
                </a:rPr>
                <a:t> </a:t>
              </a:r>
            </a:p>
            <a:p>
              <a:endParaRPr lang="en-US" b="1" dirty="0">
                <a:solidFill>
                  <a:srgbClr val="047835"/>
                </a:solidFill>
              </a:endParaRPr>
            </a:p>
          </p:txBody>
        </p:sp>
        <p:sp>
          <p:nvSpPr>
            <p:cNvPr id="19" name="TextBox 18">
              <a:extLst>
                <a:ext uri="{FF2B5EF4-FFF2-40B4-BE49-F238E27FC236}">
                  <a16:creationId xmlns:a16="http://schemas.microsoft.com/office/drawing/2014/main" id="{B26C7D3E-AAAB-6FE7-9491-CF1D6B990E50}"/>
                </a:ext>
              </a:extLst>
            </p:cNvPr>
            <p:cNvSpPr txBox="1"/>
            <p:nvPr/>
          </p:nvSpPr>
          <p:spPr>
            <a:xfrm>
              <a:off x="6525637" y="1663106"/>
              <a:ext cx="1122301" cy="830997"/>
            </a:xfrm>
            <a:prstGeom prst="rect">
              <a:avLst/>
            </a:prstGeom>
            <a:noFill/>
          </p:spPr>
          <p:txBody>
            <a:bodyPr wrap="square" rtlCol="0">
              <a:spAutoFit/>
            </a:bodyPr>
            <a:lstStyle/>
            <a:p>
              <a:pPr algn="ctr"/>
              <a:r>
                <a:rPr lang="en-US" sz="1600" b="1" dirty="0">
                  <a:solidFill>
                    <a:srgbClr val="047835"/>
                  </a:solidFill>
                </a:rPr>
                <a:t>Recycle</a:t>
              </a:r>
            </a:p>
            <a:p>
              <a:pPr algn="ctr"/>
              <a:r>
                <a:rPr lang="en-US" sz="1600" b="1" dirty="0">
                  <a:solidFill>
                    <a:srgbClr val="13A538"/>
                  </a:solidFill>
                </a:rPr>
                <a:t>Reuse</a:t>
              </a:r>
            </a:p>
            <a:p>
              <a:pPr algn="ctr"/>
              <a:r>
                <a:rPr lang="en-US" sz="1600" b="1" dirty="0">
                  <a:solidFill>
                    <a:srgbClr val="047835"/>
                  </a:solidFill>
                </a:rPr>
                <a:t>Refill</a:t>
              </a:r>
            </a:p>
          </p:txBody>
        </p:sp>
      </p:grpSp>
      <p:grpSp>
        <p:nvGrpSpPr>
          <p:cNvPr id="31" name="Group 30">
            <a:extLst>
              <a:ext uri="{FF2B5EF4-FFF2-40B4-BE49-F238E27FC236}">
                <a16:creationId xmlns:a16="http://schemas.microsoft.com/office/drawing/2014/main" id="{ED2E2D58-0503-E3B0-CB0D-86C02F57142D}"/>
              </a:ext>
            </a:extLst>
          </p:cNvPr>
          <p:cNvGrpSpPr/>
          <p:nvPr/>
        </p:nvGrpSpPr>
        <p:grpSpPr>
          <a:xfrm>
            <a:off x="2017427" y="3957894"/>
            <a:ext cx="1447971" cy="868640"/>
            <a:chOff x="7202806" y="2663071"/>
            <a:chExt cx="1447971" cy="868640"/>
          </a:xfrm>
        </p:grpSpPr>
        <p:sp>
          <p:nvSpPr>
            <p:cNvPr id="26" name="TextBox 25">
              <a:extLst>
                <a:ext uri="{FF2B5EF4-FFF2-40B4-BE49-F238E27FC236}">
                  <a16:creationId xmlns:a16="http://schemas.microsoft.com/office/drawing/2014/main" id="{52F884DC-E0C1-43D3-6750-75BAE4F67868}"/>
                </a:ext>
              </a:extLst>
            </p:cNvPr>
            <p:cNvSpPr txBox="1"/>
            <p:nvPr/>
          </p:nvSpPr>
          <p:spPr>
            <a:xfrm>
              <a:off x="7202806" y="2663071"/>
              <a:ext cx="1311368" cy="646331"/>
            </a:xfrm>
            <a:prstGeom prst="rect">
              <a:avLst/>
            </a:prstGeom>
            <a:solidFill>
              <a:srgbClr val="047835"/>
            </a:solidFill>
          </p:spPr>
          <p:txBody>
            <a:bodyPr wrap="square" rtlCol="0">
              <a:spAutoFit/>
            </a:bodyPr>
            <a:lstStyle/>
            <a:p>
              <a:r>
                <a:rPr lang="en-US" dirty="0">
                  <a:solidFill>
                    <a:schemeClr val="bg1"/>
                  </a:solidFill>
                </a:rPr>
                <a:t>Reduced </a:t>
              </a:r>
              <a:r>
                <a:rPr lang="en-US" b="1" dirty="0">
                  <a:solidFill>
                    <a:schemeClr val="bg1"/>
                  </a:solidFill>
                </a:rPr>
                <a:t>Plastic</a:t>
              </a:r>
            </a:p>
          </p:txBody>
        </p:sp>
        <p:sp>
          <p:nvSpPr>
            <p:cNvPr id="30" name="Down Arrow 29">
              <a:extLst>
                <a:ext uri="{FF2B5EF4-FFF2-40B4-BE49-F238E27FC236}">
                  <a16:creationId xmlns:a16="http://schemas.microsoft.com/office/drawing/2014/main" id="{7F74E2F7-7808-5211-7AAE-29004CFF7519}"/>
                </a:ext>
              </a:extLst>
            </p:cNvPr>
            <p:cNvSpPr/>
            <p:nvPr/>
          </p:nvSpPr>
          <p:spPr>
            <a:xfrm>
              <a:off x="7988740" y="3013148"/>
              <a:ext cx="662037" cy="518563"/>
            </a:xfrm>
            <a:prstGeom prst="downArrow">
              <a:avLst>
                <a:gd name="adj1" fmla="val 76548"/>
                <a:gd name="adj2" fmla="val 45852"/>
              </a:avLst>
            </a:prstGeom>
            <a:solidFill>
              <a:srgbClr val="13A5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92FDC305-E078-DD7F-B16C-729D640D52CD}"/>
              </a:ext>
            </a:extLst>
          </p:cNvPr>
          <p:cNvGrpSpPr/>
          <p:nvPr/>
        </p:nvGrpSpPr>
        <p:grpSpPr>
          <a:xfrm>
            <a:off x="5709795" y="3737851"/>
            <a:ext cx="2673131" cy="964739"/>
            <a:chOff x="5987168" y="3642932"/>
            <a:chExt cx="2673131" cy="964739"/>
          </a:xfrm>
        </p:grpSpPr>
        <p:pic>
          <p:nvPicPr>
            <p:cNvPr id="18" name="Picture 17">
              <a:extLst>
                <a:ext uri="{FF2B5EF4-FFF2-40B4-BE49-F238E27FC236}">
                  <a16:creationId xmlns:a16="http://schemas.microsoft.com/office/drawing/2014/main" id="{469676B7-E55A-F5BB-6D75-261D82D6B58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1146462">
              <a:off x="5987168" y="3642932"/>
              <a:ext cx="1496855" cy="829923"/>
            </a:xfrm>
            <a:prstGeom prst="rect">
              <a:avLst/>
            </a:prstGeom>
          </p:spPr>
        </p:pic>
        <p:sp>
          <p:nvSpPr>
            <p:cNvPr id="14" name="TextBox 13">
              <a:extLst>
                <a:ext uri="{FF2B5EF4-FFF2-40B4-BE49-F238E27FC236}">
                  <a16:creationId xmlns:a16="http://schemas.microsoft.com/office/drawing/2014/main" id="{5727B78B-A42A-2471-28B0-741B1CBE612F}"/>
                </a:ext>
              </a:extLst>
            </p:cNvPr>
            <p:cNvSpPr txBox="1"/>
            <p:nvPr/>
          </p:nvSpPr>
          <p:spPr>
            <a:xfrm>
              <a:off x="7148058" y="3961340"/>
              <a:ext cx="1512241" cy="646331"/>
            </a:xfrm>
            <a:prstGeom prst="rect">
              <a:avLst/>
            </a:prstGeom>
            <a:noFill/>
          </p:spPr>
          <p:txBody>
            <a:bodyPr wrap="square" rtlCol="0">
              <a:spAutoFit/>
            </a:bodyPr>
            <a:lstStyle/>
            <a:p>
              <a:r>
                <a:rPr lang="en-US" dirty="0">
                  <a:solidFill>
                    <a:srgbClr val="047835"/>
                  </a:solidFill>
                </a:rPr>
                <a:t>Look out </a:t>
              </a:r>
            </a:p>
            <a:p>
              <a:r>
                <a:rPr lang="en-US" dirty="0">
                  <a:solidFill>
                    <a:srgbClr val="047835"/>
                  </a:solidFill>
                </a:rPr>
                <a:t>for the </a:t>
              </a:r>
              <a:r>
                <a:rPr lang="en-US" b="1" dirty="0">
                  <a:solidFill>
                    <a:srgbClr val="13A538"/>
                  </a:solidFill>
                </a:rPr>
                <a:t>leaf</a:t>
              </a:r>
            </a:p>
          </p:txBody>
        </p:sp>
      </p:grpSp>
      <p:grpSp>
        <p:nvGrpSpPr>
          <p:cNvPr id="37" name="Group 36">
            <a:extLst>
              <a:ext uri="{FF2B5EF4-FFF2-40B4-BE49-F238E27FC236}">
                <a16:creationId xmlns:a16="http://schemas.microsoft.com/office/drawing/2014/main" id="{D10525F1-4A71-E077-55CE-CF091190EE40}"/>
              </a:ext>
            </a:extLst>
          </p:cNvPr>
          <p:cNvGrpSpPr/>
          <p:nvPr/>
        </p:nvGrpSpPr>
        <p:grpSpPr>
          <a:xfrm>
            <a:off x="6159605" y="2625493"/>
            <a:ext cx="2913732" cy="810883"/>
            <a:chOff x="6128669" y="2504119"/>
            <a:chExt cx="2913732" cy="810883"/>
          </a:xfrm>
        </p:grpSpPr>
        <p:pic>
          <p:nvPicPr>
            <p:cNvPr id="34" name="Picture 33">
              <a:extLst>
                <a:ext uri="{FF2B5EF4-FFF2-40B4-BE49-F238E27FC236}">
                  <a16:creationId xmlns:a16="http://schemas.microsoft.com/office/drawing/2014/main" id="{53712574-5C0F-C2FA-035B-F47A0C11D4B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28669" y="2504119"/>
              <a:ext cx="1298881" cy="810883"/>
            </a:xfrm>
            <a:prstGeom prst="rect">
              <a:avLst/>
            </a:prstGeom>
          </p:spPr>
        </p:pic>
        <p:sp>
          <p:nvSpPr>
            <p:cNvPr id="36" name="TextBox 35">
              <a:extLst>
                <a:ext uri="{FF2B5EF4-FFF2-40B4-BE49-F238E27FC236}">
                  <a16:creationId xmlns:a16="http://schemas.microsoft.com/office/drawing/2014/main" id="{2E788478-D8C6-9349-302E-48E1E58AC8DA}"/>
                </a:ext>
              </a:extLst>
            </p:cNvPr>
            <p:cNvSpPr txBox="1"/>
            <p:nvPr/>
          </p:nvSpPr>
          <p:spPr>
            <a:xfrm>
              <a:off x="7530160" y="2580530"/>
              <a:ext cx="1512241" cy="646331"/>
            </a:xfrm>
            <a:prstGeom prst="rect">
              <a:avLst/>
            </a:prstGeom>
            <a:noFill/>
          </p:spPr>
          <p:txBody>
            <a:bodyPr wrap="square" rtlCol="0">
              <a:spAutoFit/>
            </a:bodyPr>
            <a:lstStyle/>
            <a:p>
              <a:r>
                <a:rPr lang="en-US" dirty="0">
                  <a:solidFill>
                    <a:srgbClr val="13A538"/>
                  </a:solidFill>
                </a:rPr>
                <a:t>Scannable</a:t>
              </a:r>
            </a:p>
            <a:p>
              <a:r>
                <a:rPr lang="en-US" b="1" dirty="0">
                  <a:solidFill>
                    <a:srgbClr val="047835"/>
                  </a:solidFill>
                </a:rPr>
                <a:t>Labels</a:t>
              </a:r>
              <a:endParaRPr lang="en-US" b="1" dirty="0">
                <a:solidFill>
                  <a:srgbClr val="13A538"/>
                </a:solidFill>
              </a:endParaRPr>
            </a:p>
          </p:txBody>
        </p:sp>
      </p:grpSp>
    </p:spTree>
    <p:extLst>
      <p:ext uri="{BB962C8B-B14F-4D97-AF65-F5344CB8AC3E}">
        <p14:creationId xmlns:p14="http://schemas.microsoft.com/office/powerpoint/2010/main" val="42247985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p:tgtEl>
                                          <p:spTgt spid="22"/>
                                        </p:tgtEl>
                                        <p:attrNameLst>
                                          <p:attrName>ppt_y</p:attrName>
                                        </p:attrNameLst>
                                      </p:cBhvr>
                                      <p:tavLst>
                                        <p:tav tm="0">
                                          <p:val>
                                            <p:strVal val="#ppt_y+#ppt_h*1.125000"/>
                                          </p:val>
                                        </p:tav>
                                        <p:tav tm="100000">
                                          <p:val>
                                            <p:strVal val="#ppt_y"/>
                                          </p:val>
                                        </p:tav>
                                      </p:tavLst>
                                    </p:anim>
                                    <p:animEffect transition="in" filter="wipe(up)">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p:tgtEl>
                                          <p:spTgt spid="31"/>
                                        </p:tgtEl>
                                        <p:attrNameLst>
                                          <p:attrName>ppt_y</p:attrName>
                                        </p:attrNameLst>
                                      </p:cBhvr>
                                      <p:tavLst>
                                        <p:tav tm="0">
                                          <p:val>
                                            <p:strVal val="#ppt_y+#ppt_h*1.125000"/>
                                          </p:val>
                                        </p:tav>
                                        <p:tav tm="100000">
                                          <p:val>
                                            <p:strVal val="#ppt_y"/>
                                          </p:val>
                                        </p:tav>
                                      </p:tavLst>
                                    </p:anim>
                                    <p:animEffect transition="in" filter="wipe(up)">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p:tgtEl>
                                          <p:spTgt spid="35"/>
                                        </p:tgtEl>
                                        <p:attrNameLst>
                                          <p:attrName>ppt_y</p:attrName>
                                        </p:attrNameLst>
                                      </p:cBhvr>
                                      <p:tavLst>
                                        <p:tav tm="0">
                                          <p:val>
                                            <p:strVal val="#ppt_y+#ppt_h*1.125000"/>
                                          </p:val>
                                        </p:tav>
                                        <p:tav tm="100000">
                                          <p:val>
                                            <p:strVal val="#ppt_y"/>
                                          </p:val>
                                        </p:tav>
                                      </p:tavLst>
                                    </p:anim>
                                    <p:animEffect transition="in" filter="wipe(up)">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2" presetClass="entr" presetSubtype="4" fill="hold" nodeType="click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p:tgtEl>
                                          <p:spTgt spid="37"/>
                                        </p:tgtEl>
                                        <p:attrNameLst>
                                          <p:attrName>ppt_y</p:attrName>
                                        </p:attrNameLst>
                                      </p:cBhvr>
                                      <p:tavLst>
                                        <p:tav tm="0">
                                          <p:val>
                                            <p:strVal val="#ppt_y+#ppt_h*1.125000"/>
                                          </p:val>
                                        </p:tav>
                                        <p:tav tm="100000">
                                          <p:val>
                                            <p:strVal val="#ppt_y"/>
                                          </p:val>
                                        </p:tav>
                                      </p:tavLst>
                                    </p:anim>
                                    <p:animEffect transition="in" filter="wipe(up)">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p:tgtEl>
                                          <p:spTgt spid="32"/>
                                        </p:tgtEl>
                                        <p:attrNameLst>
                                          <p:attrName>ppt_y</p:attrName>
                                        </p:attrNameLst>
                                      </p:cBhvr>
                                      <p:tavLst>
                                        <p:tav tm="0">
                                          <p:val>
                                            <p:strVal val="#ppt_y+#ppt_h*1.125000"/>
                                          </p:val>
                                        </p:tav>
                                        <p:tav tm="100000">
                                          <p:val>
                                            <p:strVal val="#ppt_y"/>
                                          </p:val>
                                        </p:tav>
                                      </p:tavLst>
                                    </p:anim>
                                    <p:animEffect transition="in" filter="wipe(up)">
                                      <p:cBhvr>
                                        <p:cTn id="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5EF3BF-8ACB-A3F2-6CF2-350E3AEB71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38945" y="-731521"/>
            <a:ext cx="5143500" cy="5143500"/>
          </a:xfrm>
          <a:prstGeom prst="rect">
            <a:avLst/>
          </a:prstGeom>
        </p:spPr>
      </p:pic>
      <p:pic>
        <p:nvPicPr>
          <p:cNvPr id="13" name="Picture 12">
            <a:extLst>
              <a:ext uri="{FF2B5EF4-FFF2-40B4-BE49-F238E27FC236}">
                <a16:creationId xmlns:a16="http://schemas.microsoft.com/office/drawing/2014/main" id="{682ED1FA-1642-B446-D3CC-9E9F85302528}"/>
              </a:ext>
            </a:extLst>
          </p:cNvPr>
          <p:cNvPicPr>
            <a:picLocks noChangeAspect="1"/>
          </p:cNvPicPr>
          <p:nvPr/>
        </p:nvPicPr>
        <p:blipFill>
          <a:blip r:embed="rId4"/>
          <a:stretch>
            <a:fillRect/>
          </a:stretch>
        </p:blipFill>
        <p:spPr>
          <a:xfrm>
            <a:off x="2016357" y="3722213"/>
            <a:ext cx="4988675" cy="748301"/>
          </a:xfrm>
          <a:prstGeom prst="rect">
            <a:avLst/>
          </a:prstGeom>
        </p:spPr>
      </p:pic>
      <p:sp>
        <p:nvSpPr>
          <p:cNvPr id="14" name="TextBox 13">
            <a:hlinkClick r:id="rId5"/>
            <a:extLst>
              <a:ext uri="{FF2B5EF4-FFF2-40B4-BE49-F238E27FC236}">
                <a16:creationId xmlns:a16="http://schemas.microsoft.com/office/drawing/2014/main" id="{94B25754-A4A6-7E32-1C4F-7FFC4E18DFB3}"/>
              </a:ext>
            </a:extLst>
          </p:cNvPr>
          <p:cNvSpPr txBox="1"/>
          <p:nvPr/>
        </p:nvSpPr>
        <p:spPr>
          <a:xfrm>
            <a:off x="0" y="4367011"/>
            <a:ext cx="9144000" cy="338554"/>
          </a:xfrm>
          <a:prstGeom prst="rect">
            <a:avLst/>
          </a:prstGeom>
          <a:noFill/>
        </p:spPr>
        <p:txBody>
          <a:bodyPr wrap="square" rtlCol="0">
            <a:spAutoFit/>
          </a:bodyPr>
          <a:lstStyle/>
          <a:p>
            <a:pPr algn="ctr"/>
            <a:r>
              <a:rPr lang="en-US" sz="1600" dirty="0" err="1"/>
              <a:t>bossklein.com</a:t>
            </a:r>
            <a:endParaRPr lang="en-US" sz="1600" dirty="0"/>
          </a:p>
        </p:txBody>
      </p:sp>
    </p:spTree>
    <p:extLst>
      <p:ext uri="{BB962C8B-B14F-4D97-AF65-F5344CB8AC3E}">
        <p14:creationId xmlns:p14="http://schemas.microsoft.com/office/powerpoint/2010/main" val="3640760405"/>
      </p:ext>
    </p:extLst>
  </p:cSld>
  <p:clrMapOvr>
    <a:masterClrMapping/>
  </p:clrMapOvr>
  <p:transition spd="slow">
    <p:wip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9">
      <a:dk1>
        <a:srgbClr val="787F9C"/>
      </a:dk1>
      <a:lt1>
        <a:srgbClr val="FFFFFF"/>
      </a:lt1>
      <a:dk2>
        <a:srgbClr val="141832"/>
      </a:dk2>
      <a:lt2>
        <a:srgbClr val="8A199B"/>
      </a:lt2>
      <a:accent1>
        <a:srgbClr val="8A199B"/>
      </a:accent1>
      <a:accent2>
        <a:srgbClr val="B021C8"/>
      </a:accent2>
      <a:accent3>
        <a:srgbClr val="DD28FA"/>
      </a:accent3>
      <a:accent4>
        <a:srgbClr val="D827F5"/>
      </a:accent4>
      <a:accent5>
        <a:srgbClr val="E92AFF"/>
      </a:accent5>
      <a:accent6>
        <a:srgbClr val="ECFFFA"/>
      </a:accent6>
      <a:hlink>
        <a:srgbClr val="898A89"/>
      </a:hlink>
      <a:folHlink>
        <a:srgbClr val="8A199B"/>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d91a81b-bcb6-431f-bf5a-9e72c232974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A0AC34C66A9A46B83AE66E6BA551D2" ma:contentTypeVersion="4" ma:contentTypeDescription="Create a new document." ma:contentTypeScope="" ma:versionID="ac8b306d2dd5f1a785493f2b63853bfb">
  <xsd:schema xmlns:xsd="http://www.w3.org/2001/XMLSchema" xmlns:xs="http://www.w3.org/2001/XMLSchema" xmlns:p="http://schemas.microsoft.com/office/2006/metadata/properties" xmlns:ns3="bd91a81b-bcb6-431f-bf5a-9e72c2329747" targetNamespace="http://schemas.microsoft.com/office/2006/metadata/properties" ma:root="true" ma:fieldsID="65e07044e1d41ef2d6082fc75e236ee7" ns3:_="">
    <xsd:import namespace="bd91a81b-bcb6-431f-bf5a-9e72c2329747"/>
    <xsd:element name="properties">
      <xsd:complexType>
        <xsd:sequence>
          <xsd:element name="documentManagement">
            <xsd:complexType>
              <xsd:all>
                <xsd:element ref="ns3:_activity" minOccurs="0"/>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91a81b-bcb6-431f-bf5a-9e72c2329747"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2B0B91-DC2E-4AF6-BCF5-1E9B9E360DCA}">
  <ds:schemaRefs>
    <ds:schemaRef ds:uri="http://purl.org/dc/dcmitype/"/>
    <ds:schemaRef ds:uri="http://purl.org/dc/terms/"/>
    <ds:schemaRef ds:uri="http://schemas.microsoft.com/office/infopath/2007/PartnerControls"/>
    <ds:schemaRef ds:uri="http://schemas.microsoft.com/office/2006/metadata/properties"/>
    <ds:schemaRef ds:uri="bd91a81b-bcb6-431f-bf5a-9e72c2329747"/>
    <ds:schemaRef ds:uri="http://schemas.microsoft.com/office/2006/documentManagement/types"/>
    <ds:schemaRef ds:uri="http://purl.org/dc/elements/1.1/"/>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6AC3FF6-06B5-49BD-B61B-21B379B6C625}">
  <ds:schemaRefs>
    <ds:schemaRef ds:uri="http://schemas.microsoft.com/sharepoint/v3/contenttype/forms"/>
  </ds:schemaRefs>
</ds:datastoreItem>
</file>

<file path=customXml/itemProps3.xml><?xml version="1.0" encoding="utf-8"?>
<ds:datastoreItem xmlns:ds="http://schemas.openxmlformats.org/officeDocument/2006/customXml" ds:itemID="{C722A98E-1A64-478A-8A15-1B00BDADF1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91a81b-bcb6-431f-bf5a-9e72c23297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2915</TotalTime>
  <Words>1019</Words>
  <Application>Microsoft Macintosh PowerPoint</Application>
  <PresentationFormat>On-screen Show (16:9)</PresentationFormat>
  <Paragraphs>102</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Century Gothic</vt:lpstr>
      <vt:lpstr>Adjacency</vt:lpstr>
      <vt:lpstr>PowerPoint Presentation</vt:lpstr>
      <vt:lpstr>USP - Unique Selling Points</vt:lpstr>
      <vt:lpstr>What is Bossklein?</vt:lpstr>
      <vt:lpstr>PowerPoint Presentation</vt:lpstr>
      <vt:lpstr>But what makes Bossklein unique?….</vt:lpstr>
      <vt:lpstr>Clinically Engineered</vt:lpstr>
      <vt:lpstr>Highest Test Standards </vt:lpstr>
      <vt:lpstr>Manufactured in the UK</vt:lpstr>
      <vt:lpstr>Speed is key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Max</dc:creator>
  <cp:lastModifiedBy>Max Harris</cp:lastModifiedBy>
  <cp:revision>363</cp:revision>
  <cp:lastPrinted>2023-08-28T18:55:10Z</cp:lastPrinted>
  <dcterms:created xsi:type="dcterms:W3CDTF">2017-06-28T12:16:16Z</dcterms:created>
  <dcterms:modified xsi:type="dcterms:W3CDTF">2026-10-06T09:33:09Z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0x0101009EA0AC34C66A9A46B83AE66E6BA551D2</vt:lpwstr>
  </property>
</Properties>
</file>